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7" r:id="rId2"/>
    <p:sldId id="567" r:id="rId3"/>
    <p:sldId id="574" r:id="rId4"/>
    <p:sldId id="577" r:id="rId5"/>
    <p:sldId id="570" r:id="rId6"/>
    <p:sldId id="576" r:id="rId7"/>
    <p:sldId id="568" r:id="rId8"/>
    <p:sldId id="569" r:id="rId9"/>
    <p:sldId id="571" r:id="rId10"/>
    <p:sldId id="579" r:id="rId11"/>
    <p:sldId id="583" r:id="rId12"/>
    <p:sldId id="581" r:id="rId13"/>
    <p:sldId id="578" r:id="rId14"/>
  </p:sldIdLst>
  <p:sldSz cx="12192000" cy="6858000"/>
  <p:notesSz cx="6745288" cy="9882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  <a:srgbClr val="FF6600"/>
    <a:srgbClr val="660066"/>
    <a:srgbClr val="0000FF"/>
    <a:srgbClr val="336F77"/>
    <a:srgbClr val="9933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6" autoAdjust="0"/>
    <p:restoredTop sz="97491" autoAdjust="0"/>
  </p:normalViewPr>
  <p:slideViewPr>
    <p:cSldViewPr snapToGrid="0">
      <p:cViewPr>
        <p:scale>
          <a:sx n="66" d="100"/>
          <a:sy n="66" d="100"/>
        </p:scale>
        <p:origin x="-1164" y="-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3113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t" anchorCtr="0" compatLnSpc="1">
            <a:prstTxWarp prst="textNoShape">
              <a:avLst/>
            </a:prstTxWarp>
          </a:bodyPr>
          <a:lstStyle>
            <a:lvl1pPr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20621" y="1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t" anchorCtr="0" compatLnSpc="1">
            <a:prstTxWarp prst="textNoShape">
              <a:avLst/>
            </a:prstTxWarp>
          </a:bodyPr>
          <a:lstStyle>
            <a:lvl1pPr algn="r"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F652941D-408E-4368-A994-8333B294CBC1}" type="datetimeFigureOut">
              <a:rPr lang="en-US"/>
              <a:pPr>
                <a:defRPr/>
              </a:pPr>
              <a:t>11/4/2015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87082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b" anchorCtr="0" compatLnSpc="1">
            <a:prstTxWarp prst="textNoShape">
              <a:avLst/>
            </a:prstTxWarp>
          </a:bodyPr>
          <a:lstStyle>
            <a:lvl1pPr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20621" y="9387082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b" anchorCtr="0" compatLnSpc="1">
            <a:prstTxWarp prst="textNoShape">
              <a:avLst/>
            </a:prstTxWarp>
          </a:bodyPr>
          <a:lstStyle>
            <a:lvl1pPr algn="r"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B997EF9A-66DA-4A59-AC66-588374ACC2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87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t" anchorCtr="0" compatLnSpc="1">
            <a:prstTxWarp prst="textNoShape">
              <a:avLst/>
            </a:prstTxWarp>
          </a:bodyPr>
          <a:lstStyle>
            <a:lvl1pPr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20621" y="1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t" anchorCtr="0" compatLnSpc="1">
            <a:prstTxWarp prst="textNoShape">
              <a:avLst/>
            </a:prstTxWarp>
          </a:bodyPr>
          <a:lstStyle>
            <a:lvl1pPr algn="r"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B6DBD8DE-8967-431A-9B77-9EFEAC963CA8}" type="datetimeFigureOut">
              <a:rPr lang="en-US"/>
              <a:pPr>
                <a:defRPr/>
              </a:pPr>
              <a:t>11/4/2015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9" tIns="45546" rIns="91089" bIns="45546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4228" y="4756388"/>
            <a:ext cx="5396834" cy="389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87082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b" anchorCtr="0" compatLnSpc="1">
            <a:prstTxWarp prst="textNoShape">
              <a:avLst/>
            </a:prstTxWarp>
          </a:bodyPr>
          <a:lstStyle>
            <a:lvl1pPr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20621" y="9387082"/>
            <a:ext cx="2923159" cy="4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5" tIns="45534" rIns="91065" bIns="45534" numCol="1" anchor="b" anchorCtr="0" compatLnSpc="1">
            <a:prstTxWarp prst="textNoShape">
              <a:avLst/>
            </a:prstTxWarp>
          </a:bodyPr>
          <a:lstStyle>
            <a:lvl1pPr algn="r" defTabSz="87557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E675E5C7-F8B7-4E53-B940-2D20FA9531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8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concevons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mobilier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urbain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connecté</a:t>
            </a:r>
            <a:r>
              <a:rPr lang="en-US" baseline="0" dirty="0" smtClean="0"/>
              <a:t> ADAPTE a la </a:t>
            </a:r>
            <a:r>
              <a:rPr lang="en-US" baseline="0" dirty="0" err="1" smtClean="0"/>
              <a:t>pratique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covoiturage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proximite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mobilier</a:t>
            </a:r>
            <a:r>
              <a:rPr lang="en-US" baseline="0" dirty="0" smtClean="0"/>
              <a:t> vise a RETABLIR LE CONTACT VISUEL ENTRE LES PIETONS ET LES CONDUCTEURS.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Concretement</a:t>
            </a:r>
            <a:r>
              <a:rPr lang="en-US" dirty="0" smtClean="0"/>
              <a:t> les </a:t>
            </a:r>
            <a:r>
              <a:rPr lang="en-US" dirty="0" err="1" smtClean="0"/>
              <a:t>personnes</a:t>
            </a:r>
            <a:r>
              <a:rPr lang="en-US" dirty="0" smtClean="0"/>
              <a:t> </a:t>
            </a:r>
            <a:r>
              <a:rPr lang="en-US" dirty="0" err="1" smtClean="0"/>
              <a:t>souhaitant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covoitures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borne </a:t>
            </a:r>
            <a:r>
              <a:rPr lang="en-US" baseline="0" dirty="0" err="1" smtClean="0"/>
              <a:t>implantee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bord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voirie</a:t>
            </a:r>
            <a:r>
              <a:rPr lang="en-US" baseline="0" dirty="0" smtClean="0"/>
              <a:t> la destination </a:t>
            </a:r>
            <a:r>
              <a:rPr lang="en-US" baseline="0" dirty="0" err="1" smtClean="0"/>
              <a:t>vers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laquelle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emmenees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 de </a:t>
            </a:r>
            <a:r>
              <a:rPr lang="en-US" dirty="0" err="1" smtClean="0"/>
              <a:t>mobilite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baseline="0" dirty="0" smtClean="0"/>
              <a:t> </a:t>
            </a:r>
            <a:r>
              <a:rPr lang="en-US" dirty="0" err="1" smtClean="0"/>
              <a:t>instantanement</a:t>
            </a:r>
            <a:r>
              <a:rPr lang="en-US" dirty="0" smtClean="0"/>
              <a:t> </a:t>
            </a:r>
            <a:r>
              <a:rPr lang="en-US" dirty="0" err="1" smtClean="0"/>
              <a:t>affiché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panneau</a:t>
            </a:r>
            <a:r>
              <a:rPr lang="en-US" baseline="0" dirty="0" smtClean="0"/>
              <a:t> a message variable, </a:t>
            </a:r>
            <a:r>
              <a:rPr lang="en-US" baseline="0" dirty="0" err="1" smtClean="0"/>
              <a:t>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implante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bord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voirie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amont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100n de </a:t>
            </a:r>
            <a:r>
              <a:rPr lang="en-US" baseline="0" dirty="0" err="1" smtClean="0"/>
              <a:t>metres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afin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conducteurs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approche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soient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informes</a:t>
            </a:r>
            <a:r>
              <a:rPr lang="en-US" baseline="0" dirty="0" smtClean="0"/>
              <a:t>, et </a:t>
            </a:r>
            <a:r>
              <a:rPr lang="en-US" baseline="0" dirty="0" err="1" smtClean="0"/>
              <a:t>puissent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spontanément</a:t>
            </a:r>
            <a:r>
              <a:rPr lang="en-US" baseline="0" dirty="0" smtClean="0"/>
              <a:t>, </a:t>
            </a:r>
            <a:r>
              <a:rPr lang="en-US" dirty="0" smtClean="0"/>
              <a:t>par </a:t>
            </a:r>
            <a:r>
              <a:rPr lang="en-US" dirty="0" err="1" smtClean="0"/>
              <a:t>opportunité</a:t>
            </a:r>
            <a:r>
              <a:rPr lang="en-US" dirty="0" smtClean="0"/>
              <a:t>, </a:t>
            </a:r>
            <a:r>
              <a:rPr lang="en-US" dirty="0" err="1" smtClean="0"/>
              <a:t>voire</a:t>
            </a:r>
            <a:r>
              <a:rPr lang="en-US" dirty="0" smtClean="0"/>
              <a:t> </a:t>
            </a:r>
            <a:r>
              <a:rPr lang="en-US" dirty="0" err="1" smtClean="0"/>
              <a:t>opportunisme</a:t>
            </a:r>
            <a:r>
              <a:rPr lang="en-US" dirty="0" smtClean="0"/>
              <a:t> (</a:t>
            </a:r>
            <a:r>
              <a:rPr lang="en-US" dirty="0" err="1" smtClean="0"/>
              <a:t>puisque</a:t>
            </a:r>
            <a:r>
              <a:rPr lang="en-US" dirty="0" smtClean="0"/>
              <a:t> le prix de la ‘course’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affiché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panneau</a:t>
            </a:r>
            <a:r>
              <a:rPr lang="en-US" dirty="0" smtClean="0"/>
              <a:t>) </a:t>
            </a:r>
            <a:r>
              <a:rPr lang="en-US" dirty="0" err="1" smtClean="0"/>
              <a:t>s’arreter</a:t>
            </a:r>
            <a:r>
              <a:rPr lang="en-US" dirty="0" smtClean="0"/>
              <a:t> et </a:t>
            </a:r>
            <a:r>
              <a:rPr lang="en-US" dirty="0" err="1" smtClean="0"/>
              <a:t>embarquer</a:t>
            </a:r>
            <a:r>
              <a:rPr lang="en-US" dirty="0" smtClean="0"/>
              <a:t> le </a:t>
            </a:r>
            <a:r>
              <a:rPr lang="en-US" dirty="0" err="1" smtClean="0"/>
              <a:t>demandeur</a:t>
            </a:r>
            <a:r>
              <a:rPr lang="en-US" dirty="0" smtClean="0"/>
              <a:t> </a:t>
            </a:r>
            <a:r>
              <a:rPr lang="en-US" dirty="0" err="1" smtClean="0"/>
              <a:t>s’il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souhaitent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err="1" smtClean="0"/>
              <a:t>apporte</a:t>
            </a:r>
            <a:r>
              <a:rPr lang="en-US" dirty="0" smtClean="0"/>
              <a:t> </a:t>
            </a:r>
            <a:r>
              <a:rPr lang="en-US" dirty="0" err="1" smtClean="0"/>
              <a:t>ainsi</a:t>
            </a:r>
            <a:r>
              <a:rPr lang="en-US" dirty="0" smtClean="0"/>
              <a:t> aux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passagers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fr-FR" dirty="0">
                <a:latin typeface="Helvetica"/>
                <a:cs typeface="Helvetica"/>
              </a:rPr>
              <a:t> expérience utilisateur semblable a celle a laquelle ils sont habitues avec les transports collectifs classiques. Sensation que l’on renforce encore:</a:t>
            </a:r>
          </a:p>
          <a:p>
            <a:r>
              <a:rPr lang="fr-FR" dirty="0">
                <a:latin typeface="Helvetica"/>
                <a:cs typeface="Helvetica"/>
              </a:rPr>
              <a:t>	- en leur proposant une estimation des temps d’attente en fonction de l’heure et de la destination qu’il demande,</a:t>
            </a:r>
          </a:p>
          <a:p>
            <a:r>
              <a:rPr lang="fr-FR" dirty="0">
                <a:latin typeface="Helvetica"/>
                <a:cs typeface="Helvetica"/>
              </a:rPr>
              <a:t>	- mais aussi en intégrant les stations de covoiturage aux calculateurs d’itinéraires multimodaux.</a:t>
            </a:r>
          </a:p>
          <a:p>
            <a:endParaRPr lang="fr-FR" dirty="0">
              <a:latin typeface="Helvetica"/>
              <a:cs typeface="Helvetica"/>
            </a:endParaRPr>
          </a:p>
          <a:p>
            <a:r>
              <a:rPr lang="fr-FR" dirty="0">
                <a:latin typeface="Helvetica"/>
                <a:cs typeface="Helvetica"/>
              </a:rPr>
              <a:t>Nous disons que le covoiturage de proximité peut être un transport PUBLIC: cela implique de rendre le dispositif accessible a TOUS les publics</a:t>
            </a:r>
          </a:p>
          <a:p>
            <a:r>
              <a:rPr lang="fr-FR" dirty="0">
                <a:latin typeface="Helvetica"/>
                <a:cs typeface="Helvetica"/>
              </a:rPr>
              <a:t>	-  cela passe notamment par le fait de </a:t>
            </a:r>
            <a:r>
              <a:rPr lang="fr-FR" dirty="0" err="1">
                <a:latin typeface="Helvetica"/>
                <a:cs typeface="Helvetica"/>
              </a:rPr>
              <a:t>reconna</a:t>
            </a:r>
            <a:r>
              <a:rPr lang="ro-RO" dirty="0">
                <a:latin typeface="Helvetica"/>
                <a:cs typeface="Helvetica"/>
              </a:rPr>
              <a:t>î</a:t>
            </a:r>
            <a:r>
              <a:rPr lang="fr-FR" dirty="0" err="1">
                <a:latin typeface="Helvetica"/>
                <a:cs typeface="Helvetica"/>
              </a:rPr>
              <a:t>tre</a:t>
            </a:r>
            <a:r>
              <a:rPr lang="fr-FR" dirty="0">
                <a:latin typeface="Helvetica"/>
                <a:cs typeface="Helvetica"/>
              </a:rPr>
              <a:t> que la fracture numérique est une réalité : a l’heure ou moins de 40% des FR ont un smartphone et savent l’utiliser comme un smartphone, l’utilisation de nos stations de covoiturage ne nécessite ni smartphone, ni même de téléphone portable. </a:t>
            </a:r>
          </a:p>
          <a:p>
            <a:r>
              <a:rPr lang="fr-FR" dirty="0">
                <a:latin typeface="Helvetica"/>
                <a:cs typeface="Helvetica"/>
              </a:rPr>
              <a:t>	-  cela nécessite aussi de prendre en compte l’</a:t>
            </a:r>
            <a:r>
              <a:rPr lang="fr-FR" dirty="0" err="1">
                <a:latin typeface="Helvetica"/>
                <a:cs typeface="Helvetica"/>
              </a:rPr>
              <a:t>accessibilite</a:t>
            </a:r>
            <a:r>
              <a:rPr lang="fr-FR" dirty="0">
                <a:latin typeface="Helvetica"/>
                <a:cs typeface="Helvetica"/>
              </a:rPr>
              <a:t> du </a:t>
            </a:r>
            <a:r>
              <a:rPr lang="fr-FR" dirty="0" err="1">
                <a:latin typeface="Helvetica"/>
                <a:cs typeface="Helvetica"/>
              </a:rPr>
              <a:t>systeme</a:t>
            </a:r>
            <a:r>
              <a:rPr lang="fr-FR" dirty="0">
                <a:latin typeface="Helvetica"/>
                <a:cs typeface="Helvetica"/>
              </a:rPr>
              <a:t> pour les seniors, par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5D27-362D-4597-83DE-C0AB59EB6C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1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615738" y="6534150"/>
            <a:ext cx="533400" cy="27940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BBC9CC-226D-41E4-A9E2-B1964F64E8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629400"/>
            <a:ext cx="100012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11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7019-04AF-49DE-8E07-73F86A9EF90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600200" y="2058988"/>
            <a:ext cx="7199313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8" descr="Vague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9050" y="2058988"/>
            <a:ext cx="3282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Gros plan de plantes verte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8988"/>
            <a:ext cx="14906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629400"/>
            <a:ext cx="100012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11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6CA1-4C4C-4235-87F0-C723719713C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1800" y="6629400"/>
            <a:ext cx="100012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11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F233-EF6C-435B-82D4-A956DC4D3C3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629400"/>
            <a:ext cx="100012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11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DC51-6D4C-4B01-B838-ADCEB5EF797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0" y="6551613"/>
            <a:ext cx="547688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284D-1662-4D71-A49C-C5F1BA8F70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629400"/>
            <a:ext cx="100012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11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0A46-2466-4F03-ACC9-A0661AFE047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629400"/>
            <a:ext cx="100012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11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80B3-36A0-4F81-8FAB-669B4F81AF2D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629400"/>
            <a:ext cx="100012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3" y="6532563"/>
            <a:ext cx="9145587" cy="3254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11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E3D7-401C-4C3B-89B2-456F3F18DC68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32563"/>
            <a:ext cx="11736388" cy="325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276225"/>
            <a:ext cx="9372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9650" y="1565275"/>
            <a:ext cx="93726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3200" y="6497638"/>
            <a:ext cx="54768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DF4C7-9E07-4916-ACEB-559D58370E6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orbel" pitchFamily="34" charset="0"/>
        </a:defRPr>
      </a:lvl9pPr>
    </p:titleStyle>
    <p:bodyStyle>
      <a:lvl1pPr marL="209550" indent="-209550" algn="l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76275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4875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475" indent="-153988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zNKmHwhFkvZs.kVivPljPXXE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 idx="4294967295"/>
          </p:nvPr>
        </p:nvSpPr>
        <p:spPr>
          <a:xfrm>
            <a:off x="1" y="508461"/>
            <a:ext cx="12191998" cy="1470025"/>
          </a:xfrm>
        </p:spPr>
        <p:txBody>
          <a:bodyPr/>
          <a:lstStyle/>
          <a:p>
            <a:pPr algn="ctr"/>
            <a:r>
              <a:rPr lang="fr-FR" sz="4000" b="1" dirty="0" smtClean="0">
                <a:latin typeface="Garamond" pitchFamily="18" charset="0"/>
              </a:rPr>
              <a:t>Développement de services publics </a:t>
            </a:r>
            <a:br>
              <a:rPr lang="fr-FR" sz="4000" b="1" dirty="0" smtClean="0">
                <a:latin typeface="Garamond" pitchFamily="18" charset="0"/>
              </a:rPr>
            </a:br>
            <a:r>
              <a:rPr lang="fr-FR" sz="4000" b="1" dirty="0" smtClean="0">
                <a:latin typeface="Garamond" pitchFamily="18" charset="0"/>
              </a:rPr>
              <a:t>mobilité  collaboratifs</a:t>
            </a:r>
            <a:br>
              <a:rPr lang="fr-FR" sz="4000" b="1" dirty="0" smtClean="0">
                <a:latin typeface="Garamond" pitchFamily="18" charset="0"/>
              </a:rPr>
            </a:br>
            <a:r>
              <a:rPr lang="fr-FR" sz="4000" b="1" dirty="0" smtClean="0">
                <a:latin typeface="Garamond" pitchFamily="18" charset="0"/>
              </a:rPr>
              <a:t>dans le périurbain d’Ile-de-France</a:t>
            </a:r>
          </a:p>
        </p:txBody>
      </p:sp>
      <p:sp>
        <p:nvSpPr>
          <p:cNvPr id="14338" name="Rectangle 5"/>
          <p:cNvSpPr>
            <a:spLocks noGrp="1"/>
          </p:cNvSpPr>
          <p:nvPr>
            <p:ph type="subTitle" idx="4294967295"/>
          </p:nvPr>
        </p:nvSpPr>
        <p:spPr>
          <a:xfrm>
            <a:off x="-1" y="1910713"/>
            <a:ext cx="121920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3600" b="1" dirty="0" smtClean="0">
                <a:latin typeface="Garamond" pitchFamily="18" charset="0"/>
              </a:rPr>
              <a:t>Domaines de pertinence des innovations sur le covoiturage courte-distance</a:t>
            </a:r>
          </a:p>
        </p:txBody>
      </p:sp>
      <p:pic>
        <p:nvPicPr>
          <p:cNvPr id="14341" name="Picture 4" descr="https://encrypted-tbn1.gstatic.com/images?q=tbn:ANd9GcTc1u7aflOd1LRiQOHcxgW7oe2XkmZeTHXbqLMwJOxBRprcFYX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7999" y="3898113"/>
            <a:ext cx="1102177" cy="124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Université Paris-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32" y="4318318"/>
            <a:ext cx="24098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22339-8589-4F9C-A3CE-71A2CDEDF6D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-1" y="319284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Teddy Delaunay </a:t>
            </a:r>
          </a:p>
          <a:p>
            <a:pPr algn="ctr"/>
            <a:r>
              <a:rPr lang="fr-FR" b="1" dirty="0" smtClean="0"/>
              <a:t>– Doctorant au Laboratoire Ville Mobilité Transport – </a:t>
            </a:r>
          </a:p>
          <a:p>
            <a:pPr algn="ctr"/>
            <a:r>
              <a:rPr lang="fr-FR" b="1" dirty="0" smtClean="0"/>
              <a:t>- R2DS- 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0" y="501577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Séminaire </a:t>
            </a:r>
            <a:r>
              <a:rPr lang="fr-FR" b="1" dirty="0" err="1"/>
              <a:t>TerriTAP</a:t>
            </a:r>
            <a:endParaRPr lang="fr-FR" b="1" dirty="0"/>
          </a:p>
          <a:p>
            <a:pPr algn="ctr"/>
            <a:r>
              <a:rPr lang="fr-FR" dirty="0" err="1"/>
              <a:t>Ifsttar</a:t>
            </a:r>
            <a:r>
              <a:rPr lang="fr-FR" dirty="0"/>
              <a:t> – GIE Joubert</a:t>
            </a:r>
          </a:p>
          <a:p>
            <a:pPr algn="ctr"/>
            <a:r>
              <a:rPr lang="fr-FR" dirty="0" smtClean="0"/>
              <a:t>27 octobre 2015</a:t>
            </a:r>
            <a:endParaRPr lang="fr-FR" dirty="0"/>
          </a:p>
          <a:p>
            <a:pPr algn="ctr"/>
            <a:r>
              <a:rPr lang="fr-FR" dirty="0" smtClean="0"/>
              <a:t>« Les </a:t>
            </a:r>
            <a:r>
              <a:rPr lang="fr-FR" dirty="0"/>
              <a:t>gares, lieux d’articulation de </a:t>
            </a:r>
            <a:r>
              <a:rPr lang="fr-FR" dirty="0" smtClean="0"/>
              <a:t>l’</a:t>
            </a:r>
            <a:r>
              <a:rPr lang="fr-FR" dirty="0" err="1" smtClean="0"/>
              <a:t>intermodalité</a:t>
            </a:r>
            <a:r>
              <a:rPr lang="fr-FR" dirty="0" smtClean="0"/>
              <a:t> : coordinations</a:t>
            </a:r>
            <a:r>
              <a:rPr lang="fr-FR" dirty="0"/>
              <a:t>, innovations, </a:t>
            </a:r>
            <a:r>
              <a:rPr lang="fr-FR" dirty="0" smtClean="0"/>
              <a:t>expérimentations »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0919" y="919710"/>
            <a:ext cx="10449478" cy="3882038"/>
            <a:chOff x="0" y="2905472"/>
            <a:chExt cx="9144000" cy="2971800"/>
          </a:xfrm>
        </p:grpSpPr>
        <p:pic>
          <p:nvPicPr>
            <p:cNvPr id="1026" name="Picture 2" descr="C:\Users\MATAGNE\Google Drive\Covoiturage\Design\version finale marion\Totem 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05472"/>
              <a:ext cx="91440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473544" y="4065755"/>
              <a:ext cx="258696" cy="299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Garamond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93802" y="4094157"/>
              <a:ext cx="258696" cy="299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Garamond" pitchFamily="18" charset="0"/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-449422"/>
            <a:ext cx="11727815" cy="1143000"/>
          </a:xfrm>
        </p:spPr>
        <p:txBody>
          <a:bodyPr>
            <a:noAutofit/>
          </a:bodyPr>
          <a:lstStyle/>
          <a:p>
            <a:pPr algn="just"/>
            <a:r>
              <a:rPr lang="fr-FR" sz="2000" b="1" dirty="0">
                <a:latin typeface="Garamond" pitchFamily="18" charset="0"/>
              </a:rPr>
              <a:t>Le dispositif de covoiturage spontané développé par « </a:t>
            </a:r>
            <a:r>
              <a:rPr lang="fr-FR" sz="2000" b="1" dirty="0" err="1">
                <a:latin typeface="Garamond" pitchFamily="18" charset="0"/>
              </a:rPr>
              <a:t>ecov</a:t>
            </a:r>
            <a:r>
              <a:rPr lang="fr-FR" sz="2000" b="1" dirty="0">
                <a:latin typeface="Garamond" pitchFamily="18" charset="0"/>
              </a:rPr>
              <a:t> » </a:t>
            </a:r>
            <a:r>
              <a:rPr lang="fr-FR" sz="2000" b="1" dirty="0">
                <a:solidFill>
                  <a:schemeClr val="tx1"/>
                </a:solidFill>
                <a:latin typeface="Garamond" pitchFamily="18" charset="0"/>
              </a:rPr>
              <a:t>sur </a:t>
            </a:r>
            <a:r>
              <a:rPr lang="fr-FR" sz="2000" b="1" dirty="0" smtClean="0">
                <a:solidFill>
                  <a:schemeClr val="tx1"/>
                </a:solidFill>
                <a:latin typeface="Garamond" pitchFamily="18" charset="0"/>
              </a:rPr>
              <a:t>les </a:t>
            </a:r>
            <a:r>
              <a:rPr lang="fr-FR" sz="2000" b="1" dirty="0">
                <a:solidFill>
                  <a:schemeClr val="tx1"/>
                </a:solidFill>
                <a:latin typeface="Garamond" pitchFamily="18" charset="0"/>
              </a:rPr>
              <a:t>territoires de l’agglomération Seine et Vexin, du Conseil Départemental du Val d’Oise et du Parc Naturel Régional du Vexin Français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2562701" y="4399042"/>
            <a:ext cx="4119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chemeClr val="accent1"/>
                </a:solidFill>
                <a:cs typeface="Helvetica"/>
              </a:rPr>
              <a:t>2</a:t>
            </a:r>
            <a:r>
              <a:rPr lang="fr-FR" sz="1600" dirty="0" smtClean="0">
                <a:cs typeface="Helvetica"/>
              </a:rPr>
              <a:t> – la </a:t>
            </a:r>
            <a:r>
              <a:rPr lang="fr-FR" sz="1600" b="1" dirty="0" smtClean="0">
                <a:cs typeface="Helvetica"/>
              </a:rPr>
              <a:t>destination est affichée en amont </a:t>
            </a:r>
            <a:r>
              <a:rPr lang="fr-FR" sz="1600" dirty="0" smtClean="0">
                <a:cs typeface="Helvetica"/>
              </a:rPr>
              <a:t>de la route, sur un panneau à message variable afin que les conducteurs puissent être informé(s) des/de la demande(s) et choisir de prendre le/la demandeur/</a:t>
            </a:r>
            <a:r>
              <a:rPr lang="fr-FR" sz="1600" dirty="0" err="1" smtClean="0">
                <a:cs typeface="Helvetica"/>
              </a:rPr>
              <a:t>euse</a:t>
            </a:r>
            <a:r>
              <a:rPr lang="fr-FR" sz="1600" dirty="0" smtClean="0">
                <a:cs typeface="Helvetica"/>
              </a:rPr>
              <a:t>.</a:t>
            </a:r>
            <a:endParaRPr lang="fr-FR" sz="1600" dirty="0">
              <a:cs typeface="Helvetica"/>
            </a:endParaRPr>
          </a:p>
        </p:txBody>
      </p:sp>
      <p:cxnSp>
        <p:nvCxnSpPr>
          <p:cNvPr id="22" name="Straight Arrow Connector 14"/>
          <p:cNvCxnSpPr/>
          <p:nvPr/>
        </p:nvCxnSpPr>
        <p:spPr>
          <a:xfrm>
            <a:off x="2022496" y="5512340"/>
            <a:ext cx="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56486" y="2864580"/>
            <a:ext cx="2892762" cy="0"/>
          </a:xfrm>
          <a:prstGeom prst="straightConnector1">
            <a:avLst/>
          </a:prstGeom>
          <a:ln w="28575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14486" y="2532953"/>
            <a:ext cx="113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sens du trafic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30" descr="Logo_ECOV_final_ai_to_jpg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7" y="4175544"/>
            <a:ext cx="1089444" cy="911194"/>
          </a:xfrm>
          <a:prstGeom prst="rect">
            <a:avLst/>
          </a:prstGeom>
        </p:spPr>
      </p:pic>
      <p:sp>
        <p:nvSpPr>
          <p:cNvPr id="30" name="TextBox 10"/>
          <p:cNvSpPr txBox="1"/>
          <p:nvPr/>
        </p:nvSpPr>
        <p:spPr>
          <a:xfrm>
            <a:off x="3006176" y="919710"/>
            <a:ext cx="6166774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  <a:cs typeface="Helvetica"/>
              </a:rPr>
              <a:t>1</a:t>
            </a:r>
            <a:r>
              <a:rPr lang="fr-FR" sz="1600" dirty="0" smtClean="0">
                <a:solidFill>
                  <a:schemeClr val="accent1"/>
                </a:solidFill>
                <a:cs typeface="Helvetica"/>
              </a:rPr>
              <a:t> – </a:t>
            </a:r>
            <a:r>
              <a:rPr lang="fr-FR" sz="1600" dirty="0" smtClean="0">
                <a:cs typeface="Helvetica"/>
              </a:rPr>
              <a:t>les </a:t>
            </a:r>
            <a:r>
              <a:rPr lang="fr-FR" sz="1600" b="1" dirty="0" smtClean="0">
                <a:cs typeface="Helvetica"/>
              </a:rPr>
              <a:t>piétons</a:t>
            </a:r>
            <a:r>
              <a:rPr lang="fr-FR" sz="1600" dirty="0" smtClean="0">
                <a:cs typeface="Helvetica"/>
              </a:rPr>
              <a:t> souhaitant être “covoiturés</a:t>
            </a:r>
            <a:r>
              <a:rPr lang="fr-FR" sz="1600" dirty="0">
                <a:cs typeface="Helvetica"/>
              </a:rPr>
              <a:t>” s’identifient, alimentent leur </a:t>
            </a:r>
            <a:r>
              <a:rPr lang="fr-FR" sz="1600" dirty="0" smtClean="0">
                <a:cs typeface="Helvetica"/>
              </a:rPr>
              <a:t>compte si besoin et </a:t>
            </a:r>
            <a:r>
              <a:rPr lang="fr-FR" sz="1600" b="1" dirty="0" smtClean="0">
                <a:cs typeface="Helvetica"/>
              </a:rPr>
              <a:t>indiquent leur destination sur une borne</a:t>
            </a:r>
            <a:r>
              <a:rPr lang="fr-FR" sz="1600" dirty="0" smtClean="0">
                <a:cs typeface="Helvetica"/>
              </a:rPr>
              <a:t>.</a:t>
            </a:r>
            <a:endParaRPr lang="fr-FR" sz="1600" dirty="0"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00047" y="2337953"/>
            <a:ext cx="1946650" cy="738664"/>
          </a:xfrm>
          <a:prstGeom prst="rect">
            <a:avLst/>
          </a:prstGeom>
          <a:solidFill>
            <a:srgbClr val="FFFFFF">
              <a:alpha val="82000"/>
            </a:srgbClr>
          </a:solidFill>
          <a:ln w="3175" cmpd="sng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/>
                </a:solidFill>
              </a:rPr>
              <a:t>Pas besoin de smartphone / téléphone portable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7045" y="6492875"/>
            <a:ext cx="2844800" cy="365125"/>
          </a:xfrm>
          <a:prstGeom prst="rect">
            <a:avLst/>
          </a:prstGeom>
        </p:spPr>
        <p:txBody>
          <a:bodyPr/>
          <a:lstStyle/>
          <a:p>
            <a:pPr algn="l"/>
            <a:fld id="{0F7A98DE-F62C-4005-8CC2-0E4AD5318361}" type="slidenum">
              <a:rPr lang="fr-FR" sz="1400" smtClean="0">
                <a:latin typeface="Garamond" pitchFamily="18" charset="0"/>
              </a:rPr>
              <a:pPr algn="l"/>
              <a:t>10</a:t>
            </a:fld>
            <a:endParaRPr lang="fr-FR" sz="1400" dirty="0">
              <a:latin typeface="Garamond" pitchFamily="18" charset="0"/>
            </a:endParaRPr>
          </a:p>
        </p:txBody>
      </p:sp>
      <p:cxnSp>
        <p:nvCxnSpPr>
          <p:cNvPr id="20" name="Straight Arrow Connector 6"/>
          <p:cNvCxnSpPr/>
          <p:nvPr/>
        </p:nvCxnSpPr>
        <p:spPr>
          <a:xfrm>
            <a:off x="8967673" y="1227293"/>
            <a:ext cx="0" cy="1096146"/>
          </a:xfrm>
          <a:prstGeom prst="straightConnector1">
            <a:avLst/>
          </a:prstGeom>
          <a:ln w="57150" cmpd="sng"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2309733" y="4357448"/>
            <a:ext cx="0" cy="729290"/>
          </a:xfrm>
          <a:prstGeom prst="straightConnector1">
            <a:avLst/>
          </a:prstGeom>
          <a:ln w="57150" cmpd="sng"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Image 16" descr="http://masyt.free.fr/Images/logo_lvmt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5512340"/>
            <a:ext cx="771426" cy="772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http://upload.wikimedia.org/wikipedia/fr/2/20/Logo_Val_d%27Ois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" y="3058361"/>
            <a:ext cx="1089444" cy="89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http://t2.gstatic.com/images?q=tbn:ANd9GcQ0VIOQIkHvxm-iEs3XAEwsa46H6wHed5POB_uub__QmRTGET1gKQklAeDcQw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7" y="1897660"/>
            <a:ext cx="832970" cy="92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http://upload.wikimedia.org/wikipedia/fr/thumb/c/c7/Seine-et-vexin.jpg/280px-Seine-et-vexin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" y="895632"/>
            <a:ext cx="1695064" cy="772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007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8284D-1662-4D71-A49C-C5F1BA8F70D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2050" name="Picture 2" descr="E:\Thèse LVMT\Terrains\Ecov\Suivi Scientifique\Cartographie\carte ecov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6"/>
          <a:stretch/>
        </p:blipFill>
        <p:spPr bwMode="auto">
          <a:xfrm>
            <a:off x="-174172" y="1045265"/>
            <a:ext cx="6386278" cy="5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17708" r="15108" b="5345"/>
          <a:stretch/>
        </p:blipFill>
        <p:spPr bwMode="auto">
          <a:xfrm>
            <a:off x="7429253" y="0"/>
            <a:ext cx="4762746" cy="360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061" y="30260"/>
            <a:ext cx="62783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Une expérimentation portée par trois partenaires territoriaux: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Superposition d’échelles territoriales et de compétences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Logiques différentes selon les acteurs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fr-FR" sz="2000" dirty="0">
                <a:sym typeface="Wingdings" pitchFamily="2" charset="2"/>
              </a:rPr>
              <a:t>Complémentarité spatiale / temporelle aux TC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  <p:sp>
        <p:nvSpPr>
          <p:cNvPr id="6" name="Ellipse 5"/>
          <p:cNvSpPr/>
          <p:nvPr/>
        </p:nvSpPr>
        <p:spPr>
          <a:xfrm>
            <a:off x="9137338" y="2080671"/>
            <a:ext cx="1480457" cy="137885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727200" y="2830287"/>
            <a:ext cx="7306606" cy="522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50858" y="3649995"/>
            <a:ext cx="6229883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fr-FR" b="1" dirty="0"/>
              <a:t>Un dispositif permettant d’envisager un service public de </a:t>
            </a:r>
            <a:r>
              <a:rPr lang="fr-FR" b="1" dirty="0" smtClean="0"/>
              <a:t>mobilité coproduit par les usagers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6020752" y="4398313"/>
            <a:ext cx="6287360" cy="31393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Pouvoirs publics en capacité d’organiser un réseau et de réguler la pratique </a:t>
            </a:r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 Réseaux sont </a:t>
            </a:r>
            <a:r>
              <a:rPr lang="fr-FR" dirty="0" smtClean="0"/>
              <a:t>des </a:t>
            </a:r>
            <a:r>
              <a:rPr lang="fr-FR" dirty="0"/>
              <a:t>outils de pilotage silencieux de la ville (Lorrain </a:t>
            </a:r>
            <a:r>
              <a:rPr lang="fr-FR" dirty="0" smtClean="0"/>
              <a:t>2006)</a:t>
            </a:r>
            <a:endParaRPr lang="fr-FR" dirty="0"/>
          </a:p>
          <a:p>
            <a:endParaRPr lang="fr-FR" dirty="0" smtClean="0">
              <a:sym typeface="Wingdings" pitchFamily="2" charset="2"/>
            </a:endParaRPr>
          </a:p>
          <a:p>
            <a:endParaRPr lang="fr-FR" dirty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Publics cibles : Publics insulaires &gt;&gt; usagers des TC &gt;&gt; automobilistes</a:t>
            </a:r>
          </a:p>
          <a:p>
            <a:endParaRPr lang="fr-FR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Motifs de déplacements : expérimentations d’usages variés </a:t>
            </a:r>
          </a:p>
          <a:p>
            <a:endParaRPr lang="fr-FR" dirty="0">
              <a:sym typeface="Wingdings" pitchFamily="2" charset="2"/>
            </a:endParaRPr>
          </a:p>
        </p:txBody>
      </p:sp>
      <p:pic>
        <p:nvPicPr>
          <p:cNvPr id="15" name="Picture 2" descr="E:\Thèse LVMT\Terrains\Ecov\Suivi Scientifique\Cartographie\carte ecov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5" t="48036" r="3125" b="7829"/>
          <a:stretch/>
        </p:blipFill>
        <p:spPr bwMode="auto">
          <a:xfrm>
            <a:off x="-87084" y="4478938"/>
            <a:ext cx="1074056" cy="20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79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8284D-1662-4D71-A49C-C5F1BA8F70D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3512" y="201751"/>
            <a:ext cx="5071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ym typeface="Wingdings" pitchFamily="2" charset="2"/>
              </a:rPr>
              <a:t>La gare </a:t>
            </a:r>
            <a:r>
              <a:rPr lang="fr-FR" sz="2400" b="1" dirty="0">
                <a:sym typeface="Wingdings" pitchFamily="2" charset="2"/>
              </a:rPr>
              <a:t>des Mureaux et </a:t>
            </a:r>
            <a:r>
              <a:rPr lang="fr-FR" sz="2400" b="1" dirty="0" smtClean="0">
                <a:sym typeface="Wingdings" pitchFamily="2" charset="2"/>
              </a:rPr>
              <a:t>celle de Meulan-</a:t>
            </a:r>
            <a:r>
              <a:rPr lang="fr-FR" sz="2400" b="1" dirty="0" err="1" smtClean="0">
                <a:sym typeface="Wingdings" pitchFamily="2" charset="2"/>
              </a:rPr>
              <a:t>Hardricourt</a:t>
            </a:r>
            <a:r>
              <a:rPr lang="fr-FR" sz="2400" b="1" dirty="0" smtClean="0">
                <a:sym typeface="Wingdings" pitchFamily="2" charset="2"/>
              </a:rPr>
              <a:t> : </a:t>
            </a:r>
            <a:endParaRPr lang="fr-FR" sz="24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7022487" y="490230"/>
            <a:ext cx="4749136" cy="2947302"/>
            <a:chOff x="7068456" y="1828800"/>
            <a:chExt cx="4792679" cy="281577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0" t="31024" r="61814" b="47910"/>
            <a:stretch/>
          </p:blipFill>
          <p:spPr bwMode="auto">
            <a:xfrm>
              <a:off x="7068456" y="1828800"/>
              <a:ext cx="4792679" cy="28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8229600" y="2249714"/>
              <a:ext cx="827314" cy="957943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8606971" y="3207657"/>
              <a:ext cx="827314" cy="957943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1255" y="4670524"/>
            <a:ext cx="11306629" cy="14773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b="1" dirty="0" err="1" smtClean="0"/>
              <a:t>Reporting</a:t>
            </a:r>
            <a:r>
              <a:rPr lang="fr-FR" b="1" dirty="0" smtClean="0"/>
              <a:t> </a:t>
            </a:r>
            <a:r>
              <a:rPr lang="fr-FR" b="1" dirty="0"/>
              <a:t>possible et labélisation des </a:t>
            </a:r>
            <a:r>
              <a:rPr lang="fr-FR" b="1" dirty="0" err="1" smtClean="0"/>
              <a:t>covoitureurs</a:t>
            </a:r>
            <a:r>
              <a:rPr lang="fr-FR" b="1" dirty="0"/>
              <a:t> </a:t>
            </a:r>
            <a:r>
              <a:rPr lang="fr-FR" b="1" dirty="0" smtClean="0">
                <a:sym typeface="Wingdings" pitchFamily="2" charset="2"/>
              </a:rPr>
              <a:t> Innovation </a:t>
            </a:r>
            <a:r>
              <a:rPr lang="fr-FR" b="1" dirty="0">
                <a:sym typeface="Wingdings" pitchFamily="2" charset="2"/>
              </a:rPr>
              <a:t>en cascade </a:t>
            </a:r>
            <a:r>
              <a:rPr lang="fr-FR" b="1" dirty="0" smtClean="0">
                <a:sym typeface="Wingdings" pitchFamily="2" charset="2"/>
              </a:rPr>
              <a:t>&amp; </a:t>
            </a:r>
            <a:r>
              <a:rPr lang="fr-FR" b="1" dirty="0">
                <a:sym typeface="Wingdings" pitchFamily="2" charset="2"/>
              </a:rPr>
              <a:t>politiques publiques </a:t>
            </a:r>
            <a:r>
              <a:rPr lang="fr-FR" b="1" dirty="0" smtClean="0">
                <a:sym typeface="Wingdings" pitchFamily="2" charset="2"/>
              </a:rPr>
              <a:t>associées</a:t>
            </a:r>
          </a:p>
          <a:p>
            <a:pPr marL="285750" indent="-285750">
              <a:buFont typeface="Wingdings"/>
              <a:buChar char="è"/>
            </a:pPr>
            <a:endParaRPr lang="fr-FR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P+R </a:t>
            </a:r>
            <a:r>
              <a:rPr lang="fr-FR" dirty="0" smtClean="0">
                <a:sym typeface="Wingdings" pitchFamily="2" charset="2"/>
              </a:rPr>
              <a:t>avec places réservées aux </a:t>
            </a:r>
            <a:r>
              <a:rPr lang="fr-FR" dirty="0" err="1" smtClean="0">
                <a:sym typeface="Wingdings" pitchFamily="2" charset="2"/>
              </a:rPr>
              <a:t>covoitureurs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labelisation</a:t>
            </a:r>
            <a:r>
              <a:rPr lang="fr-FR" dirty="0" smtClean="0">
                <a:sym typeface="Wingdings" pitchFamily="2" charset="2"/>
              </a:rPr>
              <a:t>)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Nouveau pont avec voie réservée TC et covoiturage ?</a:t>
            </a:r>
          </a:p>
          <a:p>
            <a:endParaRPr lang="fr-FR" dirty="0">
              <a:sym typeface="Wingdings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1255" y="1205759"/>
            <a:ext cx="63717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Enjeux territoire et gare </a:t>
            </a:r>
            <a:endParaRPr lang="fr-FR" dirty="0"/>
          </a:p>
          <a:p>
            <a:r>
              <a:rPr lang="fr-FR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Forte dépendance de la zone rurale à la zone dense (IAU, 2015)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Cadencement et temps de trajet différent entre les Mureaux et Meulan-</a:t>
            </a:r>
            <a:r>
              <a:rPr lang="fr-FR" dirty="0" err="1" smtClean="0"/>
              <a:t>Hardricourt</a:t>
            </a:r>
            <a:r>
              <a:rPr lang="fr-FR" dirty="0" smtClean="0"/>
              <a:t>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56 </a:t>
            </a:r>
            <a:r>
              <a:rPr lang="fr-FR" dirty="0" err="1" smtClean="0"/>
              <a:t>mns</a:t>
            </a:r>
            <a:r>
              <a:rPr lang="fr-FR" dirty="0" smtClean="0"/>
              <a:t> pour rejoindre la gare Saint Lazare depuis Meulan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38 </a:t>
            </a:r>
            <a:r>
              <a:rPr lang="fr-FR" dirty="0" err="1" smtClean="0"/>
              <a:t>mns</a:t>
            </a:r>
            <a:r>
              <a:rPr lang="fr-FR" dirty="0" smtClean="0"/>
              <a:t> </a:t>
            </a:r>
            <a:r>
              <a:rPr lang="fr-FR" dirty="0"/>
              <a:t>pour rejoindre la gare Saint Lazare depuis </a:t>
            </a:r>
            <a:r>
              <a:rPr lang="fr-FR" dirty="0" smtClean="0"/>
              <a:t>les Mureaux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Franchissement de la Seine : la congestion du pont de Meulan les Mureaux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Projet RER Eole, « tram du ciel », dichotomie rive gauche et rive droite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777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8284D-1662-4D71-A49C-C5F1BA8F70D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90283" y="1346196"/>
            <a:ext cx="11640459" cy="62016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fr-FR" sz="2000" dirty="0" smtClean="0"/>
          </a:p>
          <a:p>
            <a:r>
              <a:rPr lang="fr-FR" sz="2000" b="1" dirty="0">
                <a:solidFill>
                  <a:schemeClr val="accent1"/>
                </a:solidFill>
              </a:rPr>
              <a:t>Les questions soulevées par ce projet 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endParaRPr lang="fr-FR" sz="20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/>
              <a:t>Transition : passage d’un modèle de la consommation à celui de la coproduction du service public par les usagers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dirty="0"/>
              <a:t>Un service public de transport universel ?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Concurrence avec les TC ou complémentarité ? (Suppression de lignes de transports en commun / abandon projet de TAD)</a:t>
            </a:r>
          </a:p>
          <a:p>
            <a:endParaRPr lang="fr-FR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Marchandisation de pratiques de solidarité (insulaires) ?</a:t>
            </a:r>
          </a:p>
          <a:p>
            <a:endParaRPr lang="fr-FR" sz="1400" dirty="0" smtClean="0"/>
          </a:p>
          <a:p>
            <a:pPr lvl="1"/>
            <a:endParaRPr lang="fr-FR" sz="1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/>
              <a:t>La remonté en échelle : Comment passer de l’expérimentation au véritable service public de mobilité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2000" dirty="0"/>
              <a:t>L’intégration tarifaire ?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2000" dirty="0" smtClean="0"/>
              <a:t>La mise en place politiques de mobilité </a:t>
            </a:r>
            <a:r>
              <a:rPr lang="fr-FR" sz="2000" dirty="0" smtClean="0"/>
              <a:t>associées ?</a:t>
            </a:r>
            <a:endParaRPr lang="fr-FR" sz="2000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2000" dirty="0" smtClean="0"/>
              <a:t>La diffusion aux espaces denses ?</a:t>
            </a:r>
          </a:p>
          <a:p>
            <a:pPr marL="285750" indent="-285750">
              <a:buFont typeface="Courier New" pitchFamily="49" charset="0"/>
              <a:buChar char="o"/>
            </a:pP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1" y="0"/>
            <a:ext cx="1172781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9pPr>
          </a:lstStyle>
          <a:p>
            <a:pPr algn="just"/>
            <a:r>
              <a:rPr lang="fr-FR" sz="2400" b="1" dirty="0" smtClean="0">
                <a:latin typeface="Garamond" pitchFamily="18" charset="0"/>
              </a:rPr>
              <a:t>Le dispositif de covoiturage spontané développé par « </a:t>
            </a:r>
            <a:r>
              <a:rPr lang="fr-FR" sz="2400" b="1" dirty="0" err="1" smtClean="0">
                <a:latin typeface="Garamond" pitchFamily="18" charset="0"/>
              </a:rPr>
              <a:t>ecov</a:t>
            </a:r>
            <a:r>
              <a:rPr lang="fr-FR" sz="2400" b="1" dirty="0" smtClean="0">
                <a:latin typeface="Garamond" pitchFamily="18" charset="0"/>
              </a:rPr>
              <a:t> » </a:t>
            </a:r>
            <a:r>
              <a:rPr lang="fr-FR" sz="2400" b="1" dirty="0" smtClean="0">
                <a:solidFill>
                  <a:schemeClr val="tx1"/>
                </a:solidFill>
                <a:latin typeface="Garamond" pitchFamily="18" charset="0"/>
              </a:rPr>
              <a:t>sur les territoires de l’agglomération Seine et Vexin, du Conseil Départemental du Val d’Oise et du Parc Naturel Régional du Vexin Français</a:t>
            </a:r>
            <a:endParaRPr lang="fr-FR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68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80963" y="111125"/>
            <a:ext cx="11618912" cy="847725"/>
          </a:xfrm>
        </p:spPr>
        <p:txBody>
          <a:bodyPr/>
          <a:lstStyle/>
          <a:p>
            <a:r>
              <a:rPr lang="fr-FR" b="1" smtClean="0">
                <a:latin typeface="Garamond" pitchFamily="18" charset="0"/>
              </a:rPr>
              <a:t>Covoiturage : définitions simples et formes multiples</a:t>
            </a:r>
          </a:p>
        </p:txBody>
      </p:sp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22225" y="1182688"/>
            <a:ext cx="47752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AD73-0D42-4578-A83E-9B85A766E9C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61925" y="2352675"/>
            <a:ext cx="1476375" cy="6048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Auto organisé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61925" y="4624388"/>
            <a:ext cx="1476375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Organisé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420938" y="1684338"/>
            <a:ext cx="1409700" cy="400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Stop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371725" y="2419350"/>
            <a:ext cx="1409700" cy="395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Ménages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360613" y="2951163"/>
            <a:ext cx="1409700" cy="542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Hors ménages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371725" y="5262563"/>
            <a:ext cx="1409700" cy="5476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En temps réel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371725" y="4195763"/>
            <a:ext cx="1409700" cy="542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Pré arrangé</a:t>
            </a:r>
          </a:p>
        </p:txBody>
      </p:sp>
      <p:sp>
        <p:nvSpPr>
          <p:cNvPr id="33803" name="Rectangle 3"/>
          <p:cNvSpPr txBox="1">
            <a:spLocks/>
          </p:cNvSpPr>
          <p:nvPr/>
        </p:nvSpPr>
        <p:spPr bwMode="auto">
          <a:xfrm>
            <a:off x="5981700" y="3744913"/>
            <a:ext cx="52451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Le covoiturage </a:t>
            </a: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spontané </a:t>
            </a:r>
            <a:endParaRPr lang="fr-FR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FR" sz="2000" i="1" dirty="0">
                <a:solidFill>
                  <a:schemeClr val="bg1">
                    <a:lumMod val="65000"/>
                  </a:schemeClr>
                </a:solidFill>
              </a:rPr>
              <a:t>HOV</a:t>
            </a:r>
            <a:r>
              <a:rPr lang="fr-FR" sz="1400" b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 et </a:t>
            </a:r>
            <a:r>
              <a:rPr lang="fr-FR" sz="2000" i="1" dirty="0">
                <a:solidFill>
                  <a:schemeClr val="bg1">
                    <a:lumMod val="65000"/>
                  </a:schemeClr>
                </a:solidFill>
              </a:rPr>
              <a:t>slug </a:t>
            </a:r>
            <a:r>
              <a:rPr lang="fr-FR" sz="2000" i="1" dirty="0" err="1">
                <a:solidFill>
                  <a:schemeClr val="bg1">
                    <a:lumMod val="65000"/>
                  </a:schemeClr>
                </a:solidFill>
              </a:rPr>
              <a:t>lines</a:t>
            </a:r>
            <a:r>
              <a:rPr lang="fr-FR" sz="1400" b="1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 de Washington DC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L’autostop de proximité : </a:t>
            </a:r>
            <a:r>
              <a:rPr lang="fr-FR" sz="2000" dirty="0" err="1">
                <a:solidFill>
                  <a:schemeClr val="bg1">
                    <a:lumMod val="65000"/>
                  </a:schemeClr>
                </a:solidFill>
              </a:rPr>
              <a:t>RézoPouce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L’autostop de proximité amélioré : Carlos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Le </a:t>
            </a: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covoiturage dynamique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 err="1">
                <a:solidFill>
                  <a:schemeClr val="bg1">
                    <a:lumMod val="65000"/>
                  </a:schemeClr>
                </a:solidFill>
              </a:rPr>
              <a:t>Tooxme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bg1">
                    <a:lumMod val="65000"/>
                  </a:schemeClr>
                </a:solidFill>
              </a:rPr>
              <a:t>Sharette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bg1">
                    <a:lumMod val="65000"/>
                  </a:schemeClr>
                </a:solidFill>
              </a:rPr>
              <a:t>GreenMonkeys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…et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UberPop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0" y="6015038"/>
            <a:ext cx="484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* HOV : </a:t>
            </a:r>
            <a:r>
              <a:rPr lang="fr-FR" sz="1400"/>
              <a:t>voies réservées aux véhicules à haut niveau d’occupation </a:t>
            </a:r>
          </a:p>
          <a:p>
            <a:r>
              <a:rPr lang="fr-FR" sz="1400" b="1"/>
              <a:t>* </a:t>
            </a:r>
            <a:r>
              <a:rPr lang="fr-FR" sz="1400" b="1" i="1"/>
              <a:t>Slug lines </a:t>
            </a:r>
            <a:r>
              <a:rPr lang="fr-FR" sz="1400"/>
              <a:t>: lignes d’attentes de passagers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86200" y="4049486"/>
            <a:ext cx="2383971" cy="13369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886200" y="5536406"/>
            <a:ext cx="2247900" cy="2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9" idx="1"/>
          </p:cNvCxnSpPr>
          <p:nvPr/>
        </p:nvCxnSpPr>
        <p:spPr>
          <a:xfrm flipV="1">
            <a:off x="1638300" y="1884363"/>
            <a:ext cx="782638" cy="5032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638300" y="2630488"/>
            <a:ext cx="6429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1" idx="1"/>
          </p:cNvCxnSpPr>
          <p:nvPr/>
        </p:nvCxnSpPr>
        <p:spPr>
          <a:xfrm>
            <a:off x="1638300" y="2943225"/>
            <a:ext cx="722313" cy="279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2" idx="1"/>
          </p:cNvCxnSpPr>
          <p:nvPr/>
        </p:nvCxnSpPr>
        <p:spPr>
          <a:xfrm>
            <a:off x="1619250" y="5330825"/>
            <a:ext cx="752475" cy="206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13" idx="1"/>
          </p:cNvCxnSpPr>
          <p:nvPr/>
        </p:nvCxnSpPr>
        <p:spPr>
          <a:xfrm flipV="1">
            <a:off x="1619250" y="4467225"/>
            <a:ext cx="752475" cy="266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à coins arrondis 3"/>
          <p:cNvSpPr/>
          <p:nvPr/>
        </p:nvSpPr>
        <p:spPr>
          <a:xfrm>
            <a:off x="22226" y="2352675"/>
            <a:ext cx="1616075" cy="6048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Sans intermédiaire</a:t>
            </a:r>
            <a:endParaRPr lang="fr-FR" dirty="0"/>
          </a:p>
        </p:txBody>
      </p:sp>
      <p:sp>
        <p:nvSpPr>
          <p:cNvPr id="5" name="Rectangle à coins arrondis 7"/>
          <p:cNvSpPr/>
          <p:nvPr/>
        </p:nvSpPr>
        <p:spPr>
          <a:xfrm>
            <a:off x="1" y="4624388"/>
            <a:ext cx="16383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Avec</a:t>
            </a:r>
          </a:p>
          <a:p>
            <a:pPr algn="ctr">
              <a:defRPr/>
            </a:pPr>
            <a:r>
              <a:rPr lang="fr-FR" dirty="0" smtClean="0"/>
              <a:t>intermédiaire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818164" y="2387600"/>
            <a:ext cx="2383971" cy="20045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26364" y="2011086"/>
            <a:ext cx="5355772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/>
              <a:t>Le covoiturage </a:t>
            </a:r>
            <a:r>
              <a:rPr lang="fr-FR" sz="2400" b="1" dirty="0" smtClean="0"/>
              <a:t>planifié</a:t>
            </a:r>
            <a:endParaRPr lang="fr-FR" sz="2400" b="1" dirty="0"/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 err="1" smtClean="0"/>
              <a:t>Blablacar</a:t>
            </a:r>
            <a:r>
              <a:rPr lang="fr-FR" sz="2000" dirty="0" smtClean="0"/>
              <a:t>, </a:t>
            </a:r>
            <a:r>
              <a:rPr lang="fr-FR" sz="2000" dirty="0" err="1" smtClean="0"/>
              <a:t>iDVROOM</a:t>
            </a:r>
            <a:r>
              <a:rPr lang="fr-FR" sz="2000" dirty="0" smtClean="0"/>
              <a:t>, plateformes des collectivités &amp; entreprises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16361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8284D-1662-4D71-A49C-C5F1BA8F70D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174168" y="1262744"/>
            <a:ext cx="117855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fr-FR" sz="2200" dirty="0">
                <a:sym typeface="Wingdings" pitchFamily="2" charset="2"/>
              </a:rPr>
              <a:t>Sur une aire de covoiturage, en moyenne </a:t>
            </a:r>
            <a:r>
              <a:rPr lang="fr-FR" sz="2200" b="1" dirty="0">
                <a:solidFill>
                  <a:schemeClr val="accent1"/>
                </a:solidFill>
                <a:sym typeface="Wingdings" pitchFamily="2" charset="2"/>
              </a:rPr>
              <a:t>4%</a:t>
            </a:r>
            <a:r>
              <a:rPr lang="fr-FR" sz="2200" b="1" dirty="0">
                <a:sym typeface="Wingdings" pitchFamily="2" charset="2"/>
              </a:rPr>
              <a:t> des équipages se sont rencontrés via un </a:t>
            </a:r>
            <a:r>
              <a:rPr lang="fr-FR" sz="2200" b="1" dirty="0">
                <a:solidFill>
                  <a:schemeClr val="accent1"/>
                </a:solidFill>
                <a:sym typeface="Wingdings" pitchFamily="2" charset="2"/>
              </a:rPr>
              <a:t>site de covoiturage </a:t>
            </a:r>
            <a:r>
              <a:rPr lang="fr-FR" sz="2200" dirty="0">
                <a:sym typeface="Wingdings" pitchFamily="2" charset="2"/>
              </a:rPr>
              <a:t>(</a:t>
            </a:r>
            <a:r>
              <a:rPr lang="fr-FR" sz="2200" dirty="0" err="1">
                <a:sym typeface="Wingdings" pitchFamily="2" charset="2"/>
              </a:rPr>
              <a:t>Ademe</a:t>
            </a:r>
            <a:r>
              <a:rPr lang="fr-FR" sz="2200" dirty="0">
                <a:sym typeface="Wingdings" pitchFamily="2" charset="2"/>
              </a:rPr>
              <a:t>, 2015)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fr-FR" sz="22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2200" dirty="0" smtClean="0"/>
              <a:t>3,5% </a:t>
            </a:r>
            <a:r>
              <a:rPr lang="fr-FR" sz="2200" dirty="0"/>
              <a:t>des actifs covoiturent de façon </a:t>
            </a:r>
            <a:r>
              <a:rPr lang="fr-FR" sz="2200" dirty="0" smtClean="0"/>
              <a:t>régulière (ENTD 2008).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2200" dirty="0" smtClean="0"/>
              <a:t>Ce </a:t>
            </a:r>
            <a:r>
              <a:rPr lang="fr-FR" sz="2200" dirty="0"/>
              <a:t>taux </a:t>
            </a:r>
            <a:r>
              <a:rPr lang="fr-FR" sz="2200" dirty="0" smtClean="0"/>
              <a:t>monte </a:t>
            </a:r>
            <a:r>
              <a:rPr lang="fr-FR" sz="2200" dirty="0"/>
              <a:t>à </a:t>
            </a:r>
            <a:r>
              <a:rPr lang="fr-FR" sz="2200" b="1" dirty="0">
                <a:solidFill>
                  <a:schemeClr val="accent1"/>
                </a:solidFill>
              </a:rPr>
              <a:t>8% lorsque les déplacements ont une portée supérieure à 20km</a:t>
            </a:r>
            <a:r>
              <a:rPr lang="fr-FR" sz="2200" b="1" dirty="0"/>
              <a:t> </a:t>
            </a:r>
            <a:r>
              <a:rPr lang="fr-FR" sz="2200" dirty="0"/>
              <a:t>(</a:t>
            </a:r>
            <a:r>
              <a:rPr lang="fr-FR" sz="2200" dirty="0" err="1"/>
              <a:t>Inddigo</a:t>
            </a:r>
            <a:r>
              <a:rPr lang="fr-FR" sz="2200" dirty="0"/>
              <a:t>, </a:t>
            </a:r>
            <a:r>
              <a:rPr lang="fr-FR" sz="2200" dirty="0" smtClean="0"/>
              <a:t>2014), </a:t>
            </a:r>
          </a:p>
          <a:p>
            <a:pPr marL="742950" lvl="1" indent="-285750" algn="just">
              <a:buFont typeface="Wingdings"/>
              <a:buChar char="è"/>
            </a:pPr>
            <a:r>
              <a:rPr lang="fr-FR" sz="2200" dirty="0" smtClean="0"/>
              <a:t>lorsque la contrainte financière vient contrebalancer les contraintes d’organisations et de pertes de temps. </a:t>
            </a:r>
          </a:p>
          <a:p>
            <a:pPr lvl="1" algn="just"/>
            <a:endParaRPr lang="fr-FR" sz="1100" dirty="0" smtClean="0"/>
          </a:p>
          <a:p>
            <a:pPr lvl="1" algn="just"/>
            <a:endParaRPr lang="fr-FR" sz="11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2200" b="1" dirty="0" smtClean="0">
                <a:solidFill>
                  <a:schemeClr val="accent1"/>
                </a:solidFill>
              </a:rPr>
              <a:t>65 </a:t>
            </a:r>
            <a:r>
              <a:rPr lang="fr-FR" sz="2200" b="1" dirty="0">
                <a:solidFill>
                  <a:schemeClr val="accent1"/>
                </a:solidFill>
              </a:rPr>
              <a:t>% de l’ensemble des déplacements franciliens </a:t>
            </a:r>
            <a:r>
              <a:rPr lang="fr-FR" sz="2200" dirty="0"/>
              <a:t>(majoritairement les déplacements pour les études, les achats et l’accompagnement) sont </a:t>
            </a:r>
            <a:r>
              <a:rPr lang="fr-FR" sz="2200" b="1" dirty="0">
                <a:solidFill>
                  <a:schemeClr val="accent1"/>
                </a:solidFill>
              </a:rPr>
              <a:t>inférieurs à 3 km</a:t>
            </a:r>
            <a:r>
              <a:rPr lang="fr-FR" sz="2200" dirty="0"/>
              <a:t>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2200" b="1" dirty="0" smtClean="0"/>
              <a:t>Seuls </a:t>
            </a:r>
            <a:r>
              <a:rPr lang="fr-FR" sz="2200" b="1" dirty="0">
                <a:solidFill>
                  <a:schemeClr val="accent1"/>
                </a:solidFill>
              </a:rPr>
              <a:t>14 % des déplacements </a:t>
            </a:r>
            <a:r>
              <a:rPr lang="fr-FR" sz="2200" b="1" dirty="0"/>
              <a:t>effectués en Île-de-France ont une </a:t>
            </a:r>
            <a:r>
              <a:rPr lang="fr-FR" sz="2200" b="1" dirty="0">
                <a:solidFill>
                  <a:schemeClr val="accent1"/>
                </a:solidFill>
              </a:rPr>
              <a:t>portée supérieure à 10 km </a:t>
            </a:r>
            <a:r>
              <a:rPr lang="fr-FR" sz="2200" dirty="0"/>
              <a:t>(IAU, 2015</a:t>
            </a:r>
            <a:r>
              <a:rPr lang="fr-FR" sz="2200" dirty="0" smtClean="0"/>
              <a:t>)</a:t>
            </a:r>
          </a:p>
          <a:p>
            <a:pPr lvl="1" algn="just"/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-1" y="-111272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2800" b="1" dirty="0">
                <a:solidFill>
                  <a:schemeClr val="accent1"/>
                </a:solidFill>
              </a:rPr>
              <a:t>Le covoiturage planifié </a:t>
            </a:r>
            <a:r>
              <a:rPr lang="fr-FR" sz="2800" b="1" dirty="0"/>
              <a:t>: une solution adaptée pour </a:t>
            </a:r>
            <a:r>
              <a:rPr lang="fr-FR" sz="3200" b="1" dirty="0">
                <a:solidFill>
                  <a:schemeClr val="accent1"/>
                </a:solidFill>
              </a:rPr>
              <a:t>une faible part de marché des déplacements </a:t>
            </a:r>
            <a:r>
              <a:rPr lang="fr-FR" sz="2800" b="1" dirty="0"/>
              <a:t>courte-distance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-1" y="980460"/>
            <a:ext cx="563086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039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80963" y="111125"/>
            <a:ext cx="11618912" cy="847725"/>
          </a:xfrm>
        </p:spPr>
        <p:txBody>
          <a:bodyPr/>
          <a:lstStyle/>
          <a:p>
            <a:r>
              <a:rPr lang="fr-FR" b="1" smtClean="0">
                <a:latin typeface="Garamond" pitchFamily="18" charset="0"/>
              </a:rPr>
              <a:t>Covoiturage : définitions simples et formes multiples</a:t>
            </a:r>
          </a:p>
        </p:txBody>
      </p:sp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22225" y="1182688"/>
            <a:ext cx="47752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AD73-0D42-4578-A83E-9B85A766E9C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61925" y="2352675"/>
            <a:ext cx="1476375" cy="6048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Auto organisé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61925" y="4624388"/>
            <a:ext cx="1476375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Organisé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420938" y="1684338"/>
            <a:ext cx="1409700" cy="400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Stop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371725" y="2419350"/>
            <a:ext cx="1409700" cy="395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Ménages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360613" y="2951163"/>
            <a:ext cx="1409700" cy="542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Hors ménages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371725" y="5262563"/>
            <a:ext cx="1409700" cy="5476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En temps réel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371725" y="4195763"/>
            <a:ext cx="1409700" cy="542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Pré arrangé</a:t>
            </a:r>
          </a:p>
        </p:txBody>
      </p:sp>
      <p:sp>
        <p:nvSpPr>
          <p:cNvPr id="33803" name="Rectangle 3"/>
          <p:cNvSpPr txBox="1">
            <a:spLocks/>
          </p:cNvSpPr>
          <p:nvPr/>
        </p:nvSpPr>
        <p:spPr bwMode="auto">
          <a:xfrm>
            <a:off x="5981700" y="3744913"/>
            <a:ext cx="52451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Le covoiturage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spontané </a:t>
            </a: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Les </a:t>
            </a:r>
            <a:r>
              <a:rPr lang="fr-FR" sz="2000" i="1" dirty="0">
                <a:solidFill>
                  <a:schemeClr val="bg1">
                    <a:lumMod val="75000"/>
                  </a:schemeClr>
                </a:solidFill>
              </a:rPr>
              <a:t>HOV</a:t>
            </a:r>
            <a:r>
              <a:rPr lang="fr-FR" sz="1400" b="1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et </a:t>
            </a:r>
            <a:r>
              <a:rPr lang="fr-FR" sz="2000" i="1" dirty="0">
                <a:solidFill>
                  <a:schemeClr val="bg1">
                    <a:lumMod val="75000"/>
                  </a:schemeClr>
                </a:solidFill>
              </a:rPr>
              <a:t>slug </a:t>
            </a:r>
            <a:r>
              <a:rPr lang="fr-FR" sz="2000" i="1" dirty="0" err="1">
                <a:solidFill>
                  <a:schemeClr val="bg1">
                    <a:lumMod val="75000"/>
                  </a:schemeClr>
                </a:solidFill>
              </a:rPr>
              <a:t>lines</a:t>
            </a:r>
            <a:r>
              <a:rPr lang="fr-FR" sz="1400" b="1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de Washington DC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L’autostop de proximité : </a:t>
            </a: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RézoPouce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L’autostop de proximité amélioré : Carlos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 smtClean="0"/>
              <a:t>Le </a:t>
            </a:r>
            <a:r>
              <a:rPr lang="fr-FR" sz="2400" b="1" dirty="0"/>
              <a:t>covoiturage dynamique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 err="1"/>
              <a:t>Tooxme</a:t>
            </a:r>
            <a:r>
              <a:rPr lang="fr-FR" sz="2000" dirty="0"/>
              <a:t>, </a:t>
            </a:r>
            <a:r>
              <a:rPr lang="fr-FR" sz="2000" dirty="0" err="1"/>
              <a:t>Sharette</a:t>
            </a:r>
            <a:r>
              <a:rPr lang="fr-FR" sz="2000" dirty="0"/>
              <a:t>, </a:t>
            </a:r>
            <a:r>
              <a:rPr lang="fr-FR" sz="2000" dirty="0" err="1"/>
              <a:t>GreenMonkeys</a:t>
            </a:r>
            <a:r>
              <a:rPr lang="fr-FR" sz="2000" dirty="0"/>
              <a:t> </a:t>
            </a:r>
            <a:r>
              <a:rPr lang="fr-FR" sz="2000" dirty="0" smtClean="0"/>
              <a:t>…et </a:t>
            </a:r>
            <a:r>
              <a:rPr lang="fr-FR" sz="2000" dirty="0" err="1" smtClean="0"/>
              <a:t>UberPop</a:t>
            </a:r>
            <a:r>
              <a:rPr lang="fr-FR" sz="2000" dirty="0" smtClean="0"/>
              <a:t>…</a:t>
            </a:r>
            <a:endParaRPr lang="fr-FR" sz="2000" dirty="0"/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/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0" y="6015038"/>
            <a:ext cx="484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* HOV : </a:t>
            </a:r>
            <a:r>
              <a:rPr lang="fr-FR" sz="1400"/>
              <a:t>voies réservées aux véhicules à haut niveau d’occupation </a:t>
            </a:r>
          </a:p>
          <a:p>
            <a:r>
              <a:rPr lang="fr-FR" sz="1400" b="1"/>
              <a:t>* </a:t>
            </a:r>
            <a:r>
              <a:rPr lang="fr-FR" sz="1400" b="1" i="1"/>
              <a:t>Slug lines </a:t>
            </a:r>
            <a:r>
              <a:rPr lang="fr-FR" sz="1400"/>
              <a:t>: lignes d’attentes de passagers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86200" y="4049486"/>
            <a:ext cx="2383971" cy="13369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886200" y="5536406"/>
            <a:ext cx="2247900" cy="2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9" idx="1"/>
          </p:cNvCxnSpPr>
          <p:nvPr/>
        </p:nvCxnSpPr>
        <p:spPr>
          <a:xfrm flipV="1">
            <a:off x="1638300" y="1884363"/>
            <a:ext cx="782638" cy="5032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638300" y="2630488"/>
            <a:ext cx="6429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1" idx="1"/>
          </p:cNvCxnSpPr>
          <p:nvPr/>
        </p:nvCxnSpPr>
        <p:spPr>
          <a:xfrm>
            <a:off x="1638300" y="2943225"/>
            <a:ext cx="722313" cy="279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2" idx="1"/>
          </p:cNvCxnSpPr>
          <p:nvPr/>
        </p:nvCxnSpPr>
        <p:spPr>
          <a:xfrm>
            <a:off x="1619250" y="5330825"/>
            <a:ext cx="752475" cy="206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13" idx="1"/>
          </p:cNvCxnSpPr>
          <p:nvPr/>
        </p:nvCxnSpPr>
        <p:spPr>
          <a:xfrm flipV="1">
            <a:off x="1619250" y="4467225"/>
            <a:ext cx="752475" cy="266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à coins arrondis 3"/>
          <p:cNvSpPr/>
          <p:nvPr/>
        </p:nvSpPr>
        <p:spPr>
          <a:xfrm>
            <a:off x="22226" y="2352675"/>
            <a:ext cx="1616075" cy="6048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Sans intermédiaire</a:t>
            </a:r>
            <a:endParaRPr lang="fr-FR" dirty="0"/>
          </a:p>
        </p:txBody>
      </p:sp>
      <p:sp>
        <p:nvSpPr>
          <p:cNvPr id="5" name="Rectangle à coins arrondis 7"/>
          <p:cNvSpPr/>
          <p:nvPr/>
        </p:nvSpPr>
        <p:spPr>
          <a:xfrm>
            <a:off x="1" y="4624388"/>
            <a:ext cx="16383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Avec</a:t>
            </a:r>
          </a:p>
          <a:p>
            <a:pPr algn="ctr">
              <a:defRPr/>
            </a:pPr>
            <a:r>
              <a:rPr lang="fr-FR" dirty="0" smtClean="0"/>
              <a:t>intermédiaire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818164" y="2387600"/>
            <a:ext cx="2383971" cy="20045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26364" y="2011086"/>
            <a:ext cx="5355772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Le covoiturage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planifié</a:t>
            </a: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 err="1" smtClean="0">
                <a:solidFill>
                  <a:schemeClr val="bg1">
                    <a:lumMod val="75000"/>
                  </a:schemeClr>
                </a:solidFill>
              </a:rPr>
              <a:t>Blablacar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bg1">
                    <a:lumMod val="75000"/>
                  </a:schemeClr>
                </a:solidFill>
              </a:rPr>
              <a:t>iDVROOM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, plateformes des collectivités &amp; entreprises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75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33715" y="151327"/>
            <a:ext cx="11219769" cy="847726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Le covoiturage dynamique : un dispositif complémentaire aux transport en commun … mais encore théorique 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333830" y="1285307"/>
            <a:ext cx="5762170" cy="4621213"/>
          </a:xfrm>
        </p:spPr>
        <p:txBody>
          <a:bodyPr/>
          <a:lstStyle/>
          <a:p>
            <a:pPr marL="365125" indent="-365125" algn="just">
              <a:buFont typeface="Arial" charset="0"/>
              <a:buNone/>
              <a:defRPr/>
            </a:pPr>
            <a:r>
              <a:rPr lang="fr-FR" sz="2000" b="1" dirty="0" smtClean="0">
                <a:latin typeface="Garamond" pitchFamily="18" charset="0"/>
              </a:rPr>
              <a:t>Concept :</a:t>
            </a:r>
            <a:endParaRPr lang="fr-FR" sz="2000" dirty="0">
              <a:latin typeface="Garamond" pitchFamily="18" charset="0"/>
            </a:endParaRPr>
          </a:p>
          <a:p>
            <a:pPr marL="174625" lvl="1" indent="-174625" algn="just">
              <a:defRPr/>
            </a:pPr>
            <a:r>
              <a:rPr lang="fr-FR" sz="2000" dirty="0" smtClean="0">
                <a:latin typeface="Garamond" pitchFamily="18" charset="0"/>
              </a:rPr>
              <a:t>Utilisation </a:t>
            </a:r>
            <a:r>
              <a:rPr lang="fr-FR" sz="2000" dirty="0">
                <a:latin typeface="Garamond" pitchFamily="18" charset="0"/>
              </a:rPr>
              <a:t>des nouveaux outils de communication (Smartphone) </a:t>
            </a:r>
          </a:p>
          <a:p>
            <a:pPr marL="174625" lvl="1" indent="-174625" algn="just">
              <a:defRPr/>
            </a:pPr>
            <a:r>
              <a:rPr lang="fr-FR" sz="2000" dirty="0">
                <a:latin typeface="Garamond" pitchFamily="18" charset="0"/>
              </a:rPr>
              <a:t>Une mise en relation qui s’effectue le plus possible en temps réel. </a:t>
            </a:r>
            <a:endParaRPr lang="fr-FR" sz="2000" dirty="0" smtClean="0">
              <a:latin typeface="Garamond" pitchFamily="18" charset="0"/>
            </a:endParaRPr>
          </a:p>
          <a:p>
            <a:pPr marL="174625" lvl="1" indent="-174625" algn="just">
              <a:defRPr/>
            </a:pPr>
            <a:r>
              <a:rPr lang="fr-FR" sz="2000" dirty="0">
                <a:latin typeface="Garamond" pitchFamily="18" charset="0"/>
              </a:rPr>
              <a:t>Tarification différente selon opérateurs</a:t>
            </a:r>
          </a:p>
          <a:p>
            <a:pPr marL="174625" lvl="1" indent="-174625" algn="just">
              <a:defRPr/>
            </a:pPr>
            <a:r>
              <a:rPr lang="fr-FR" sz="2000" dirty="0" smtClean="0">
                <a:latin typeface="Garamond" pitchFamily="18" charset="0"/>
              </a:rPr>
              <a:t>Pas </a:t>
            </a:r>
            <a:r>
              <a:rPr lang="fr-FR" sz="2000" dirty="0">
                <a:latin typeface="Garamond" pitchFamily="18" charset="0"/>
              </a:rPr>
              <a:t>d’équipage </a:t>
            </a:r>
            <a:r>
              <a:rPr lang="fr-FR" sz="2000" dirty="0" smtClean="0">
                <a:latin typeface="Garamond" pitchFamily="18" charset="0"/>
              </a:rPr>
              <a:t>constant (</a:t>
            </a:r>
            <a:r>
              <a:rPr lang="fr-FR" dirty="0" smtClean="0">
                <a:solidFill>
                  <a:srgbClr val="4D3E2F"/>
                </a:solidFill>
                <a:latin typeface="Garamond" pitchFamily="18" charset="0"/>
                <a:cs typeface="Arial" charset="0"/>
              </a:rPr>
              <a:t>alternance </a:t>
            </a:r>
            <a:r>
              <a:rPr lang="fr-FR" dirty="0">
                <a:solidFill>
                  <a:srgbClr val="4D3E2F"/>
                </a:solidFill>
                <a:latin typeface="Garamond" pitchFamily="18" charset="0"/>
                <a:cs typeface="Arial" charset="0"/>
              </a:rPr>
              <a:t>des rôles n’est pas </a:t>
            </a:r>
            <a:r>
              <a:rPr lang="fr-FR" dirty="0" smtClean="0">
                <a:solidFill>
                  <a:srgbClr val="4D3E2F"/>
                </a:solidFill>
                <a:latin typeface="Garamond" pitchFamily="18" charset="0"/>
                <a:cs typeface="Arial" charset="0"/>
              </a:rPr>
              <a:t>envisageable ; (S. Vincent 2008))</a:t>
            </a:r>
            <a:endParaRPr lang="fr-FR" sz="2000" dirty="0" smtClean="0">
              <a:latin typeface="Garamond" pitchFamily="18" charset="0"/>
            </a:endParaRPr>
          </a:p>
          <a:p>
            <a:pPr marL="174625" lvl="1" indent="-174625" algn="just">
              <a:defRPr/>
            </a:pPr>
            <a:r>
              <a:rPr lang="fr-FR" sz="2000" dirty="0" smtClean="0">
                <a:latin typeface="Garamond" pitchFamily="18" charset="0"/>
              </a:rPr>
              <a:t>Envisagé comme </a:t>
            </a:r>
            <a:r>
              <a:rPr lang="fr-FR" sz="2000" b="1" dirty="0" smtClean="0">
                <a:solidFill>
                  <a:schemeClr val="accent1"/>
                </a:solidFill>
                <a:latin typeface="Garamond" pitchFamily="18" charset="0"/>
              </a:rPr>
              <a:t>une pratique occasionnelle</a:t>
            </a:r>
            <a:r>
              <a:rPr lang="fr-FR" sz="2000" dirty="0" smtClean="0">
                <a:latin typeface="Garamond" pitchFamily="18" charset="0"/>
              </a:rPr>
              <a:t>, le covoiturage fait partie de l’éventail des offres de transports en commun à disposition</a:t>
            </a:r>
          </a:p>
          <a:p>
            <a:pPr marL="0" lvl="1" indent="0" algn="just">
              <a:buNone/>
              <a:defRPr/>
            </a:pPr>
            <a:r>
              <a:rPr lang="fr-FR" sz="2000" b="1" i="1" dirty="0" smtClean="0">
                <a:latin typeface="Garamond" pitchFamily="18" charset="0"/>
                <a:sym typeface="Wingdings" pitchFamily="2" charset="2"/>
              </a:rPr>
              <a:t> 40 % des déplacements passant par Paris en TC n’ayant pas comme O/D Paris)</a:t>
            </a:r>
            <a:endParaRPr lang="fr-FR" sz="2000" b="1" i="1" dirty="0" smtClean="0">
              <a:latin typeface="Garamond" pitchFamily="18" charset="0"/>
            </a:endParaRPr>
          </a:p>
          <a:p>
            <a:pPr marL="0" lvl="1" indent="0" algn="just">
              <a:buNone/>
              <a:defRPr/>
            </a:pPr>
            <a:endParaRPr lang="fr-FR" sz="2000" dirty="0" smtClean="0">
              <a:latin typeface="Garamond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fr-FR" sz="2000" dirty="0" smtClean="0">
              <a:latin typeface="Garamond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fr-FR" sz="2000" dirty="0">
              <a:latin typeface="Garamond" pitchFamily="18" charset="0"/>
            </a:endParaRP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0" y="999053"/>
            <a:ext cx="563086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012" name="AutoShape 1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E918A-09EC-4438-9101-1176C24F9DC4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881082" y="5682346"/>
            <a:ext cx="7685318" cy="63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b="1" dirty="0">
                <a:latin typeface="Garamond" pitchFamily="18" charset="0"/>
              </a:rPr>
              <a:t>Évolution</a:t>
            </a:r>
            <a:r>
              <a:rPr lang="fr-FR" sz="2000" dirty="0">
                <a:latin typeface="Garamond" pitchFamily="18" charset="0"/>
              </a:rPr>
              <a:t> : </a:t>
            </a:r>
            <a:r>
              <a:rPr lang="fr-FR" sz="2400" b="1" dirty="0">
                <a:latin typeface="Garamond" pitchFamily="18" charset="0"/>
              </a:rPr>
              <a:t>des dispositifs a-territorialisés se territorialisant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1429" y="1274819"/>
            <a:ext cx="54718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lang="fr-FR" sz="2000" b="1" dirty="0">
                <a:solidFill>
                  <a:srgbClr val="4D3E2F"/>
                </a:solidFill>
              </a:rPr>
              <a:t>Retours d’expériences : </a:t>
            </a:r>
            <a:r>
              <a:rPr lang="fr-FR" sz="2000" dirty="0">
                <a:solidFill>
                  <a:srgbClr val="4D3E2F"/>
                </a:solidFill>
              </a:rPr>
              <a:t>trajet réalisé </a:t>
            </a:r>
            <a:r>
              <a:rPr lang="fr-FR" sz="2000" dirty="0"/>
              <a:t>en transports en commun le matin et trajet de retour en covoiturage (</a:t>
            </a:r>
            <a:r>
              <a:rPr lang="fr-FR" sz="2000" dirty="0" err="1"/>
              <a:t>Sharette</a:t>
            </a:r>
            <a:r>
              <a:rPr lang="fr-FR" sz="2000" dirty="0" smtClean="0"/>
              <a:t>)</a:t>
            </a:r>
            <a:endParaRPr lang="fr-FR" sz="2000" b="1" dirty="0" smtClean="0"/>
          </a:p>
          <a:p>
            <a:pPr marL="0" lvl="1" indent="0" algn="just">
              <a:buNone/>
              <a:defRPr/>
            </a:pPr>
            <a:endParaRPr lang="fr-FR" sz="2000" b="1" dirty="0"/>
          </a:p>
          <a:p>
            <a:pPr marL="0" lvl="1" indent="0" algn="just">
              <a:buNone/>
              <a:defRPr/>
            </a:pPr>
            <a:r>
              <a:rPr lang="fr-FR" sz="2000" b="1" dirty="0" smtClean="0"/>
              <a:t>Dans </a:t>
            </a:r>
            <a:r>
              <a:rPr lang="fr-FR" sz="2000" b="1" dirty="0"/>
              <a:t>la pratique : des dispositifs de covoiturage planifié améliorés 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fr-FR" sz="2000" dirty="0">
                <a:solidFill>
                  <a:srgbClr val="4D3E2F"/>
                </a:solidFill>
              </a:rPr>
              <a:t>Une </a:t>
            </a:r>
            <a:r>
              <a:rPr lang="fr-FR" sz="2000" b="1" dirty="0">
                <a:solidFill>
                  <a:schemeClr val="accent1"/>
                </a:solidFill>
              </a:rPr>
              <a:t>masse d’utilisateurs insuffisant </a:t>
            </a:r>
            <a:r>
              <a:rPr lang="fr-FR" sz="2000" dirty="0">
                <a:solidFill>
                  <a:srgbClr val="4D3E2F"/>
                </a:solidFill>
              </a:rPr>
              <a:t>pour que ce dispositif puisse fonctionner de cette manière </a:t>
            </a:r>
            <a:endParaRPr lang="fr-FR" sz="2000" dirty="0">
              <a:solidFill>
                <a:srgbClr val="4D3E2F"/>
              </a:solidFill>
              <a:sym typeface="Wingdings" pitchFamily="2" charset="2"/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fr-FR" sz="2000" dirty="0">
                <a:solidFill>
                  <a:srgbClr val="4D3E2F"/>
                </a:solidFill>
              </a:rPr>
              <a:t>Des éléments permettent de rendre </a:t>
            </a:r>
            <a:r>
              <a:rPr lang="fr-FR" sz="2000" b="1" dirty="0">
                <a:solidFill>
                  <a:schemeClr val="accent1"/>
                </a:solidFill>
              </a:rPr>
              <a:t>plus flexible la pratique du covoiturage</a:t>
            </a:r>
            <a:r>
              <a:rPr lang="fr-FR" sz="2000" dirty="0">
                <a:solidFill>
                  <a:srgbClr val="4D3E2F"/>
                </a:solidFill>
              </a:rPr>
              <a:t> (applications plus ergonomiques, facilité de paiement, meilleure prise en compte des contraintes liées aux chainages des déplacements, aux annulations de dernière minute).</a:t>
            </a:r>
          </a:p>
          <a:p>
            <a:endParaRPr lang="fr-FR" sz="2000" dirty="0">
              <a:solidFill>
                <a:srgbClr val="4D3E2F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357258" y="999053"/>
            <a:ext cx="0" cy="432426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335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80963" y="111125"/>
            <a:ext cx="11618912" cy="847725"/>
          </a:xfrm>
        </p:spPr>
        <p:txBody>
          <a:bodyPr/>
          <a:lstStyle/>
          <a:p>
            <a:r>
              <a:rPr lang="fr-FR" b="1" smtClean="0">
                <a:latin typeface="Garamond" pitchFamily="18" charset="0"/>
              </a:rPr>
              <a:t>Covoiturage : définitions simples et formes multiples</a:t>
            </a:r>
          </a:p>
        </p:txBody>
      </p:sp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22225" y="1182688"/>
            <a:ext cx="47752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AD73-0D42-4578-A83E-9B85A766E9C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61925" y="2352675"/>
            <a:ext cx="1476375" cy="6048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Auto organisé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61925" y="4624388"/>
            <a:ext cx="1476375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Organisé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420938" y="1684338"/>
            <a:ext cx="1409700" cy="400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Stop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371725" y="2419350"/>
            <a:ext cx="1409700" cy="395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Ménages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360613" y="2951163"/>
            <a:ext cx="1409700" cy="542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Hors ménages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371725" y="5262563"/>
            <a:ext cx="1409700" cy="5476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En temps réel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371725" y="4195763"/>
            <a:ext cx="1409700" cy="542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Pré arrangé</a:t>
            </a:r>
          </a:p>
        </p:txBody>
      </p:sp>
      <p:sp>
        <p:nvSpPr>
          <p:cNvPr id="33803" name="Rectangle 3"/>
          <p:cNvSpPr txBox="1">
            <a:spLocks/>
          </p:cNvSpPr>
          <p:nvPr/>
        </p:nvSpPr>
        <p:spPr bwMode="auto">
          <a:xfrm>
            <a:off x="5981700" y="3744913"/>
            <a:ext cx="52451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/>
              <a:t>Le covoiturage </a:t>
            </a:r>
            <a:r>
              <a:rPr lang="fr-FR" sz="2400" b="1" dirty="0" smtClean="0"/>
              <a:t>spontané </a:t>
            </a:r>
            <a:endParaRPr lang="fr-FR" sz="2400" b="1" dirty="0"/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/>
              <a:t>Les </a:t>
            </a:r>
            <a:r>
              <a:rPr lang="fr-FR" sz="2000" i="1" dirty="0"/>
              <a:t>HOV</a:t>
            </a:r>
            <a:r>
              <a:rPr lang="fr-FR" sz="1400" b="1" dirty="0"/>
              <a:t>*</a:t>
            </a:r>
            <a:r>
              <a:rPr lang="fr-FR" sz="2000" dirty="0"/>
              <a:t> et </a:t>
            </a:r>
            <a:r>
              <a:rPr lang="fr-FR" sz="2000" i="1" dirty="0"/>
              <a:t>slug </a:t>
            </a:r>
            <a:r>
              <a:rPr lang="fr-FR" sz="2000" i="1" dirty="0" err="1"/>
              <a:t>lines</a:t>
            </a:r>
            <a:r>
              <a:rPr lang="fr-FR" sz="1400" b="1" dirty="0"/>
              <a:t>*</a:t>
            </a:r>
            <a:r>
              <a:rPr lang="fr-FR" sz="2000" dirty="0"/>
              <a:t> de Washington DC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/>
              <a:t>L’autostop de proximité : </a:t>
            </a:r>
            <a:r>
              <a:rPr lang="fr-FR" sz="2000" dirty="0" err="1"/>
              <a:t>RézoPouce</a:t>
            </a:r>
            <a:endParaRPr lang="fr-FR" sz="2000" dirty="0"/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/>
              <a:t>L’autostop de proximité amélioré : Carlos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/>
          </a:p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Le </a:t>
            </a: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covoiturage dynamique</a:t>
            </a: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Tooxme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Sharette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GreenMonkeys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…et </a:t>
            </a:r>
            <a:r>
              <a:rPr lang="fr-FR" sz="2000" dirty="0" err="1" smtClean="0">
                <a:solidFill>
                  <a:schemeClr val="bg1">
                    <a:lumMod val="75000"/>
                  </a:schemeClr>
                </a:solidFill>
              </a:rPr>
              <a:t>UberPop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/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endParaRPr lang="fr-FR" sz="2000" dirty="0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0" y="6015038"/>
            <a:ext cx="4840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* HOV : </a:t>
            </a:r>
            <a:r>
              <a:rPr lang="fr-FR" sz="1400"/>
              <a:t>voies réservées aux véhicules à haut niveau d’occupation </a:t>
            </a:r>
          </a:p>
          <a:p>
            <a:r>
              <a:rPr lang="fr-FR" sz="1400" b="1"/>
              <a:t>* </a:t>
            </a:r>
            <a:r>
              <a:rPr lang="fr-FR" sz="1400" b="1" i="1"/>
              <a:t>Slug lines </a:t>
            </a:r>
            <a:r>
              <a:rPr lang="fr-FR" sz="1400"/>
              <a:t>: lignes d’attentes de passagers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86200" y="4049486"/>
            <a:ext cx="2383971" cy="13369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886200" y="5536406"/>
            <a:ext cx="2247900" cy="2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9" idx="1"/>
          </p:cNvCxnSpPr>
          <p:nvPr/>
        </p:nvCxnSpPr>
        <p:spPr>
          <a:xfrm flipV="1">
            <a:off x="1638300" y="1884363"/>
            <a:ext cx="782638" cy="5032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638300" y="2630488"/>
            <a:ext cx="6429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1" idx="1"/>
          </p:cNvCxnSpPr>
          <p:nvPr/>
        </p:nvCxnSpPr>
        <p:spPr>
          <a:xfrm>
            <a:off x="1638300" y="2943225"/>
            <a:ext cx="722313" cy="279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2" idx="1"/>
          </p:cNvCxnSpPr>
          <p:nvPr/>
        </p:nvCxnSpPr>
        <p:spPr>
          <a:xfrm>
            <a:off x="1619250" y="5330825"/>
            <a:ext cx="752475" cy="206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13" idx="1"/>
          </p:cNvCxnSpPr>
          <p:nvPr/>
        </p:nvCxnSpPr>
        <p:spPr>
          <a:xfrm flipV="1">
            <a:off x="1619250" y="4467225"/>
            <a:ext cx="752475" cy="266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à coins arrondis 3"/>
          <p:cNvSpPr/>
          <p:nvPr/>
        </p:nvSpPr>
        <p:spPr>
          <a:xfrm>
            <a:off x="22226" y="2352675"/>
            <a:ext cx="1616075" cy="6048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Sans intermédiaire</a:t>
            </a:r>
            <a:endParaRPr lang="fr-FR" dirty="0"/>
          </a:p>
        </p:txBody>
      </p:sp>
      <p:sp>
        <p:nvSpPr>
          <p:cNvPr id="5" name="Rectangle à coins arrondis 7"/>
          <p:cNvSpPr/>
          <p:nvPr/>
        </p:nvSpPr>
        <p:spPr>
          <a:xfrm>
            <a:off x="1" y="4624388"/>
            <a:ext cx="16383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Avec</a:t>
            </a:r>
          </a:p>
          <a:p>
            <a:pPr algn="ctr">
              <a:defRPr/>
            </a:pPr>
            <a:r>
              <a:rPr lang="fr-FR" dirty="0" smtClean="0"/>
              <a:t>intermédiaire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818164" y="2387600"/>
            <a:ext cx="2383971" cy="20045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26364" y="2011086"/>
            <a:ext cx="5355772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1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Le covoiturage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planifié</a:t>
            </a: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676275" lvl="2" indent="-153988" eaLnBrk="0" hangingPunct="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fr-FR" sz="2000" dirty="0" err="1" smtClean="0">
                <a:solidFill>
                  <a:schemeClr val="bg1">
                    <a:lumMod val="75000"/>
                  </a:schemeClr>
                </a:solidFill>
              </a:rPr>
              <a:t>Blablacar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bg1">
                    <a:lumMod val="75000"/>
                  </a:schemeClr>
                </a:solidFill>
              </a:rPr>
              <a:t>iDVROOM</a:t>
            </a: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, plateformes des collectivités &amp; entreprises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62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/>
          <a:srcRect l="19890" t="9282" r="22568" b="58606"/>
          <a:stretch>
            <a:fillRect/>
          </a:stretch>
        </p:blipFill>
        <p:spPr bwMode="auto">
          <a:xfrm>
            <a:off x="3048907" y="1835944"/>
            <a:ext cx="43703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 l="29829" t="61797" r="45120" b="5183"/>
          <a:stretch>
            <a:fillRect/>
          </a:stretch>
        </p:blipFill>
        <p:spPr bwMode="auto">
          <a:xfrm>
            <a:off x="388937" y="4009701"/>
            <a:ext cx="3021919" cy="24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21320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3"/>
          <a:srcRect l="29295" t="26128" r="34465" b="30476"/>
          <a:stretch>
            <a:fillRect/>
          </a:stretch>
        </p:blipFill>
        <p:spPr bwMode="auto">
          <a:xfrm>
            <a:off x="388937" y="1821429"/>
            <a:ext cx="2547257" cy="190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0" y="1163638"/>
            <a:ext cx="47752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1290A-6C27-49AC-B1EC-E3913D0D2DD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34825" name="Picture 2" descr="http://www.mwcog.org/commuter2/images/commuter/ridesharing/HOV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1872" y="1937770"/>
            <a:ext cx="4246665" cy="311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3"/>
          <p:cNvSpPr>
            <a:spLocks noChangeArrowheads="1"/>
          </p:cNvSpPr>
          <p:nvPr/>
        </p:nvSpPr>
        <p:spPr bwMode="auto">
          <a:xfrm>
            <a:off x="7824674" y="5200782"/>
            <a:ext cx="4233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/>
              <a:t>(Le </a:t>
            </a:r>
            <a:r>
              <a:rPr lang="en-US" sz="1400" i="1" dirty="0" err="1"/>
              <a:t>réseau</a:t>
            </a:r>
            <a:r>
              <a:rPr lang="en-US" sz="1400" i="1" dirty="0"/>
              <a:t> </a:t>
            </a:r>
            <a:r>
              <a:rPr lang="en-US" sz="1400" i="1" dirty="0" smtClean="0"/>
              <a:t>des </a:t>
            </a:r>
            <a:r>
              <a:rPr lang="en-US" sz="1400" i="1" dirty="0"/>
              <a:t>HOV de W</a:t>
            </a:r>
            <a:r>
              <a:rPr lang="en-US" sz="1400" i="1" dirty="0" smtClean="0"/>
              <a:t>ashington </a:t>
            </a:r>
            <a:r>
              <a:rPr lang="en-US" sz="1400" i="1" dirty="0"/>
              <a:t>DC  </a:t>
            </a:r>
            <a:r>
              <a:rPr lang="en-US" sz="1400" i="1" dirty="0" smtClean="0"/>
              <a:t>en bleu)</a:t>
            </a:r>
            <a:endParaRPr lang="fr-FR" sz="1400" i="1" dirty="0"/>
          </a:p>
        </p:txBody>
      </p:sp>
      <p:sp>
        <p:nvSpPr>
          <p:cNvPr id="34827" name="Rectangle 6"/>
          <p:cNvSpPr>
            <a:spLocks/>
          </p:cNvSpPr>
          <p:nvPr/>
        </p:nvSpPr>
        <p:spPr bwMode="auto">
          <a:xfrm>
            <a:off x="0" y="217488"/>
            <a:ext cx="1135017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fr-FR" sz="3400" b="1" dirty="0">
                <a:solidFill>
                  <a:schemeClr val="accent1"/>
                </a:solidFill>
              </a:rPr>
              <a:t>Covoiturage spontané : Voies réservées au </a:t>
            </a:r>
            <a:r>
              <a:rPr lang="fr-FR" sz="3400" b="1" dirty="0" smtClean="0">
                <a:solidFill>
                  <a:schemeClr val="accent1"/>
                </a:solidFill>
              </a:rPr>
              <a:t>covoiturage </a:t>
            </a:r>
            <a:r>
              <a:rPr lang="fr-FR" sz="3400" b="1" dirty="0">
                <a:solidFill>
                  <a:schemeClr val="accent1"/>
                </a:solidFill>
              </a:rPr>
              <a:t>et slug-</a:t>
            </a:r>
            <a:r>
              <a:rPr lang="fr-FR" sz="3400" b="1" dirty="0" err="1">
                <a:solidFill>
                  <a:schemeClr val="accent1"/>
                </a:solidFill>
              </a:rPr>
              <a:t>lines</a:t>
            </a:r>
            <a:endParaRPr lang="fr-FR" sz="3400" b="1" dirty="0"/>
          </a:p>
        </p:txBody>
      </p:sp>
      <p:pic>
        <p:nvPicPr>
          <p:cNvPr id="15" name="Picture 11" descr="mmw_slugging_03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6309" y="3927701"/>
            <a:ext cx="3742985" cy="25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176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8284D-1662-4D71-A49C-C5F1BA8F70D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 l="5940" t="19054" r="32584" b="10693"/>
          <a:stretch>
            <a:fillRect/>
          </a:stretch>
        </p:blipFill>
        <p:spPr bwMode="auto">
          <a:xfrm>
            <a:off x="0" y="2859788"/>
            <a:ext cx="5334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11885" t="12703" r="22670" b="4628"/>
          <a:stretch>
            <a:fillRect/>
          </a:stretch>
        </p:blipFill>
        <p:spPr bwMode="auto">
          <a:xfrm>
            <a:off x="6622860" y="994662"/>
            <a:ext cx="2800181" cy="22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319088" y="-4763"/>
            <a:ext cx="11771312" cy="84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itchFamily="34" charset="0"/>
              </a:defRPr>
            </a:lvl9pPr>
          </a:lstStyle>
          <a:p>
            <a:r>
              <a:rPr lang="fr-FR" b="1" dirty="0" smtClean="0">
                <a:latin typeface="Garamond" pitchFamily="18" charset="0"/>
              </a:rPr>
              <a:t>Covoiturage spontané : l’Auto-stop organisé (</a:t>
            </a:r>
            <a:r>
              <a:rPr lang="fr-FR" b="1" dirty="0" err="1" smtClean="0">
                <a:latin typeface="Garamond" pitchFamily="18" charset="0"/>
              </a:rPr>
              <a:t>RezoPouce</a:t>
            </a:r>
            <a:r>
              <a:rPr lang="fr-FR" b="1" dirty="0" smtClean="0">
                <a:latin typeface="Garamond" pitchFamily="18" charset="0"/>
              </a:rPr>
              <a:t>)</a:t>
            </a:r>
            <a:endParaRPr lang="fr-FR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088" y="994662"/>
            <a:ext cx="6096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fr-FR" b="1" dirty="0"/>
              <a:t>Concept : </a:t>
            </a:r>
            <a:endParaRPr lang="fr-FR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fr-FR" dirty="0"/>
              <a:t>Organisation d’une </a:t>
            </a:r>
            <a:r>
              <a:rPr lang="fr-FR" b="1" dirty="0"/>
              <a:t>communauté inscrite gratuitement </a:t>
            </a:r>
            <a:r>
              <a:rPr lang="fr-FR" dirty="0"/>
              <a:t>auprès d’un tiers de confiance 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fr-FR" dirty="0"/>
              <a:t>Constitution d’un </a:t>
            </a:r>
            <a:r>
              <a:rPr lang="fr-FR" b="1" dirty="0"/>
              <a:t>réseau de points d’arrêts </a:t>
            </a:r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fr-FR" b="1" dirty="0"/>
              <a:t>Bénéficier des trajets </a:t>
            </a:r>
            <a:r>
              <a:rPr lang="fr-FR" dirty="0"/>
              <a:t>effectués chaque jour par de nombreux conducteurs </a:t>
            </a:r>
            <a:r>
              <a:rPr lang="fr-FR" b="1" dirty="0"/>
              <a:t>vers les pôles d’attractivité</a:t>
            </a:r>
            <a:r>
              <a:rPr lang="fr-FR" dirty="0"/>
              <a:t> (zones d’activités, grandes surfaces, établissements scolaires) ou lieux stratégiques en matière de mobilité (gares, arrêts de tramway ou bus).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21899" t="35043" r="50336" b="14041"/>
          <a:stretch>
            <a:fillRect/>
          </a:stretch>
        </p:blipFill>
        <p:spPr bwMode="auto">
          <a:xfrm>
            <a:off x="9706202" y="3554205"/>
            <a:ext cx="25749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0" y="842963"/>
            <a:ext cx="47752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471886" y="3413353"/>
            <a:ext cx="6720114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334000" y="3413353"/>
            <a:ext cx="0" cy="308407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91832" y="3553814"/>
            <a:ext cx="4434340" cy="296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Variante de l’auto-stop organisé : Carlos et </a:t>
            </a:r>
            <a:r>
              <a:rPr lang="fr-FR" sz="2000" b="1" dirty="0" err="1">
                <a:solidFill>
                  <a:schemeClr val="accent1"/>
                </a:solidFill>
              </a:rPr>
              <a:t>Taxito</a:t>
            </a:r>
            <a:r>
              <a:rPr lang="fr-FR" sz="2000" b="1" dirty="0">
                <a:solidFill>
                  <a:schemeClr val="accent1"/>
                </a:solidFill>
              </a:rPr>
              <a:t> en </a:t>
            </a:r>
            <a:r>
              <a:rPr lang="fr-FR" sz="2000" b="1" dirty="0" smtClean="0">
                <a:solidFill>
                  <a:schemeClr val="accent1"/>
                </a:solidFill>
              </a:rPr>
              <a:t>Suisse</a:t>
            </a:r>
          </a:p>
          <a:p>
            <a:pPr algn="just">
              <a:lnSpc>
                <a:spcPct val="70000"/>
              </a:lnSpc>
              <a:buFont typeface="Arial" charset="0"/>
              <a:buNone/>
            </a:pPr>
            <a:endParaRPr lang="fr-FR" sz="2000" b="1" dirty="0" smtClean="0"/>
          </a:p>
          <a:p>
            <a:pPr algn="just">
              <a:lnSpc>
                <a:spcPct val="70000"/>
              </a:lnSpc>
              <a:buFont typeface="Arial" charset="0"/>
              <a:buNone/>
            </a:pPr>
            <a:r>
              <a:rPr lang="fr-FR" sz="2000" b="1" dirty="0" smtClean="0"/>
              <a:t>Concept: </a:t>
            </a:r>
            <a:endParaRPr lang="fr-FR" sz="2000" dirty="0"/>
          </a:p>
          <a:p>
            <a:pPr marL="285750" indent="-285750" algn="just">
              <a:lnSpc>
                <a:spcPct val="70000"/>
              </a:lnSpc>
              <a:buFont typeface="Arial" pitchFamily="34" charset="0"/>
              <a:buChar char="•"/>
            </a:pPr>
            <a:r>
              <a:rPr lang="fr-FR" dirty="0"/>
              <a:t>Un réseau de </a:t>
            </a:r>
            <a:r>
              <a:rPr lang="fr-FR" b="1" dirty="0"/>
              <a:t>colonnes</a:t>
            </a:r>
            <a:r>
              <a:rPr lang="fr-FR" dirty="0"/>
              <a:t> localisées sur des </a:t>
            </a:r>
            <a:r>
              <a:rPr lang="fr-FR" b="1" dirty="0"/>
              <a:t>axes fréquentés </a:t>
            </a:r>
            <a:r>
              <a:rPr lang="fr-FR" dirty="0"/>
              <a:t>(gares et arrêts de bus)</a:t>
            </a:r>
          </a:p>
          <a:p>
            <a:pPr marL="285750" indent="-285750" algn="just">
              <a:lnSpc>
                <a:spcPct val="70000"/>
              </a:lnSpc>
              <a:buFont typeface="Arial" pitchFamily="34" charset="0"/>
              <a:buChar char="•"/>
            </a:pPr>
            <a:r>
              <a:rPr lang="fr-FR" dirty="0"/>
              <a:t>Pas d’inscription</a:t>
            </a:r>
          </a:p>
          <a:p>
            <a:pPr marL="285750" indent="-285750" algn="just">
              <a:lnSpc>
                <a:spcPct val="70000"/>
              </a:lnSpc>
              <a:buFont typeface="Arial" pitchFamily="34" charset="0"/>
              <a:buChar char="•"/>
            </a:pPr>
            <a:r>
              <a:rPr lang="fr-FR" dirty="0"/>
              <a:t>L’usager qui souhaite utiliser le service se positionne près d’une colonne et </a:t>
            </a:r>
            <a:r>
              <a:rPr lang="fr-FR" b="1" dirty="0"/>
              <a:t>saisit sa destination sur l’écran </a:t>
            </a:r>
          </a:p>
          <a:p>
            <a:pPr marL="285750" indent="-285750" algn="just">
              <a:lnSpc>
                <a:spcPct val="70000"/>
              </a:lnSpc>
              <a:buFont typeface="Arial" pitchFamily="34" charset="0"/>
              <a:buChar char="•"/>
            </a:pPr>
            <a:r>
              <a:rPr lang="fr-FR" b="1" dirty="0"/>
              <a:t>Service payant </a:t>
            </a:r>
          </a:p>
          <a:p>
            <a:pPr marL="285750" indent="-285750" algn="just">
              <a:lnSpc>
                <a:spcPct val="70000"/>
              </a:lnSpc>
              <a:buFont typeface="Arial" pitchFamily="34" charset="0"/>
              <a:buChar char="•"/>
            </a:pPr>
            <a:r>
              <a:rPr lang="fr-FR" dirty="0"/>
              <a:t>Enregistrement vidéo. </a:t>
            </a:r>
          </a:p>
          <a:p>
            <a:endParaRPr lang="fr-FR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30298" t="10301" r="9245" b="6540"/>
          <a:stretch>
            <a:fillRect/>
          </a:stretch>
        </p:blipFill>
        <p:spPr bwMode="auto">
          <a:xfrm>
            <a:off x="9540937" y="994662"/>
            <a:ext cx="2438338" cy="209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835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8284D-1662-4D71-A49C-C5F1BA8F70D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3770"/>
              </p:ext>
            </p:extLst>
          </p:nvPr>
        </p:nvGraphicFramePr>
        <p:xfrm>
          <a:off x="43544" y="362859"/>
          <a:ext cx="11742056" cy="618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514"/>
                <a:gridCol w="2935514"/>
                <a:gridCol w="2935514"/>
                <a:gridCol w="2935514"/>
              </a:tblGrid>
              <a:tr h="1040643">
                <a:tc>
                  <a:txBody>
                    <a:bodyPr/>
                    <a:lstStyle/>
                    <a:p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aramond" pitchFamily="18" charset="0"/>
                        </a:rPr>
                        <a:t>Covoiturage planifié</a:t>
                      </a:r>
                      <a:endParaRPr lang="fr-FR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aramond" pitchFamily="18" charset="0"/>
                        </a:rPr>
                        <a:t>Covoiturage spontané</a:t>
                      </a:r>
                      <a:endParaRPr lang="fr-FR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Garamond" pitchFamily="18" charset="0"/>
                        </a:rPr>
                        <a:t>Covoiturage</a:t>
                      </a:r>
                      <a:r>
                        <a:rPr lang="fr-FR" sz="2000" baseline="0" dirty="0" smtClean="0">
                          <a:latin typeface="Garamond" pitchFamily="18" charset="0"/>
                        </a:rPr>
                        <a:t> dynamique</a:t>
                      </a:r>
                      <a:endParaRPr lang="fr-FR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1641800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Garamond" pitchFamily="18" charset="0"/>
                        </a:rPr>
                        <a:t>Profil usagers</a:t>
                      </a:r>
                      <a:endParaRPr lang="fr-FR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Automobilistes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Dépendant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de l’automobile</a:t>
                      </a:r>
                      <a:endParaRPr lang="fr-FR" dirty="0" smtClean="0">
                        <a:latin typeface="Garamond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Planning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 rigide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Multimodaux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Insulaires 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(scolaires, sans voiture, sans permis)</a:t>
                      </a:r>
                      <a:endParaRPr lang="fr-FR" dirty="0" smtClean="0">
                        <a:latin typeface="Garamond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Planning rigide et flexible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Multimodaux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Dépendant transports en commun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Planning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flexible</a:t>
                      </a:r>
                      <a:endParaRPr lang="fr-FR" dirty="0" smtClean="0"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1123337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Garamond" pitchFamily="18" charset="0"/>
                        </a:rPr>
                        <a:t>Motifs</a:t>
                      </a:r>
                      <a:endParaRPr lang="fr-FR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Domicile-travail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Trajets prévisibles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HOV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: </a:t>
                      </a:r>
                      <a:r>
                        <a:rPr lang="fr-FR" dirty="0" smtClean="0">
                          <a:latin typeface="Garamond" pitchFamily="18" charset="0"/>
                        </a:rPr>
                        <a:t>Domicile-travail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latin typeface="Garamond" pitchFamily="18" charset="0"/>
                        </a:rPr>
                        <a:t>Stop organisé : études, affaires personnelles, loisirs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Domicile-travail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(trajet de retour)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baseline="0" dirty="0" smtClean="0">
                          <a:latin typeface="Garamond" pitchFamily="18" charset="0"/>
                        </a:rPr>
                        <a:t>Déplacements non planifiés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1123337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Garamond" pitchFamily="18" charset="0"/>
                        </a:rPr>
                        <a:t>Déplacements</a:t>
                      </a:r>
                      <a:endParaRPr lang="fr-FR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Moyenne et longue distance (20 kms)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Rabattement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en gare (5kms minimum)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HOV : longue distance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Stop organisé : courtes distances (7 kms)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Courtes et moyennes distances (20kms)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1123337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Garamond" pitchFamily="18" charset="0"/>
                        </a:rPr>
                        <a:t>Motivations</a:t>
                      </a:r>
                      <a:endParaRPr lang="fr-FR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Gain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financier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HOV : gain temporel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dirty="0" smtClean="0">
                          <a:latin typeface="Garamond" pitchFamily="18" charset="0"/>
                        </a:rPr>
                        <a:t>Stop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organisé : gain temporel et financier</a:t>
                      </a:r>
                      <a:endParaRPr lang="fr-FR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Gain de temps sur trajet TC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dirty="0" smtClean="0">
                          <a:latin typeface="Garamond" pitchFamily="18" charset="0"/>
                        </a:rPr>
                        <a:t>Solution alternative en cas</a:t>
                      </a:r>
                      <a:r>
                        <a:rPr lang="fr-FR" baseline="0" dirty="0" smtClean="0">
                          <a:latin typeface="Garamond" pitchFamily="18" charset="0"/>
                        </a:rPr>
                        <a:t> d’aléas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185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ology_16x9_TP103098869" id="{77C68ED0-3FBD-4E79-B72F-AE641BD5B067}" vid="{C9C2C99E-2DFE-41DA-8334-22BC771B50D1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1339</Words>
  <Application>Microsoft Office PowerPoint</Application>
  <PresentationFormat>Personnalisé</PresentationFormat>
  <Paragraphs>227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TS103098889</vt:lpstr>
      <vt:lpstr>Développement de services publics  mobilité  collaboratifs dans le périurbain d’Ile-de-France</vt:lpstr>
      <vt:lpstr>Covoiturage : définitions simples et formes multiples</vt:lpstr>
      <vt:lpstr>Présentation PowerPoint</vt:lpstr>
      <vt:lpstr>Covoiturage : définitions simples et formes multiples</vt:lpstr>
      <vt:lpstr>Le covoiturage dynamique : un dispositif complémentaire aux transport en commun … mais encore théorique </vt:lpstr>
      <vt:lpstr>Covoiturage : définitions simples et formes multiples</vt:lpstr>
      <vt:lpstr>Présentation PowerPoint</vt:lpstr>
      <vt:lpstr>Présentation PowerPoint</vt:lpstr>
      <vt:lpstr>Présentation PowerPoint</vt:lpstr>
      <vt:lpstr>Le dispositif de covoiturage spontané développé par « ecov » sur les territoires de l’agglomération Seine et Vexin, du Conseil Départemental du Val d’Oise et du Parc Naturel Régional du Vexin Français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/>
  <cp:revision>13</cp:revision>
  <dcterms:created xsi:type="dcterms:W3CDTF">2012-10-23T18:20:57Z</dcterms:created>
  <dcterms:modified xsi:type="dcterms:W3CDTF">2015-11-04T11:15:42Z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